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37"/>
  </p:notesMasterIdLst>
  <p:handoutMasterIdLst>
    <p:handoutMasterId r:id="rId138"/>
  </p:handoutMasterIdLst>
  <p:sldIdLst>
    <p:sldId id="258" r:id="rId5"/>
    <p:sldId id="389" r:id="rId6"/>
    <p:sldId id="390" r:id="rId7"/>
    <p:sldId id="391" r:id="rId8"/>
    <p:sldId id="392" r:id="rId9"/>
    <p:sldId id="393" r:id="rId10"/>
    <p:sldId id="394" r:id="rId11"/>
    <p:sldId id="429" r:id="rId12"/>
    <p:sldId id="430" r:id="rId13"/>
    <p:sldId id="376" r:id="rId14"/>
    <p:sldId id="380" r:id="rId15"/>
    <p:sldId id="291" r:id="rId16"/>
    <p:sldId id="427" r:id="rId17"/>
    <p:sldId id="428" r:id="rId18"/>
    <p:sldId id="387" r:id="rId19"/>
    <p:sldId id="259" r:id="rId20"/>
    <p:sldId id="261" r:id="rId21"/>
    <p:sldId id="426" r:id="rId22"/>
    <p:sldId id="382" r:id="rId23"/>
    <p:sldId id="262" r:id="rId24"/>
    <p:sldId id="264" r:id="rId25"/>
    <p:sldId id="263" r:id="rId26"/>
    <p:sldId id="265" r:id="rId27"/>
    <p:sldId id="267" r:id="rId28"/>
    <p:sldId id="260" r:id="rId29"/>
    <p:sldId id="408" r:id="rId30"/>
    <p:sldId id="425" r:id="rId31"/>
    <p:sldId id="410" r:id="rId32"/>
    <p:sldId id="411" r:id="rId33"/>
    <p:sldId id="412" r:id="rId34"/>
    <p:sldId id="413" r:id="rId35"/>
    <p:sldId id="414" r:id="rId36"/>
    <p:sldId id="415" r:id="rId37"/>
    <p:sldId id="416" r:id="rId38"/>
    <p:sldId id="417" r:id="rId39"/>
    <p:sldId id="409" r:id="rId40"/>
    <p:sldId id="418" r:id="rId41"/>
    <p:sldId id="419" r:id="rId42"/>
    <p:sldId id="420" r:id="rId43"/>
    <p:sldId id="421" r:id="rId44"/>
    <p:sldId id="422" r:id="rId45"/>
    <p:sldId id="423" r:id="rId46"/>
    <p:sldId id="405" r:id="rId47"/>
    <p:sldId id="270" r:id="rId48"/>
    <p:sldId id="383" r:id="rId49"/>
    <p:sldId id="271" r:id="rId50"/>
    <p:sldId id="272" r:id="rId51"/>
    <p:sldId id="273" r:id="rId52"/>
    <p:sldId id="274" r:id="rId53"/>
    <p:sldId id="275" r:id="rId54"/>
    <p:sldId id="378" r:id="rId55"/>
    <p:sldId id="276" r:id="rId56"/>
    <p:sldId id="277" r:id="rId57"/>
    <p:sldId id="278" r:id="rId58"/>
    <p:sldId id="280" r:id="rId59"/>
    <p:sldId id="281" r:id="rId60"/>
    <p:sldId id="282" r:id="rId61"/>
    <p:sldId id="283" r:id="rId62"/>
    <p:sldId id="285" r:id="rId63"/>
    <p:sldId id="286" r:id="rId64"/>
    <p:sldId id="287" r:id="rId65"/>
    <p:sldId id="288" r:id="rId66"/>
    <p:sldId id="362" r:id="rId67"/>
    <p:sldId id="364" r:id="rId68"/>
    <p:sldId id="384" r:id="rId69"/>
    <p:sldId id="365" r:id="rId70"/>
    <p:sldId id="360" r:id="rId71"/>
    <p:sldId id="361" r:id="rId72"/>
    <p:sldId id="293" r:id="rId73"/>
    <p:sldId id="358" r:id="rId74"/>
    <p:sldId id="294" r:id="rId75"/>
    <p:sldId id="295" r:id="rId76"/>
    <p:sldId id="297" r:id="rId77"/>
    <p:sldId id="298" r:id="rId78"/>
    <p:sldId id="299" r:id="rId79"/>
    <p:sldId id="303" r:id="rId80"/>
    <p:sldId id="304" r:id="rId81"/>
    <p:sldId id="305" r:id="rId82"/>
    <p:sldId id="385" r:id="rId83"/>
    <p:sldId id="306" r:id="rId84"/>
    <p:sldId id="307" r:id="rId85"/>
    <p:sldId id="314" r:id="rId86"/>
    <p:sldId id="315" r:id="rId87"/>
    <p:sldId id="316" r:id="rId88"/>
    <p:sldId id="317" r:id="rId89"/>
    <p:sldId id="318" r:id="rId90"/>
    <p:sldId id="319" r:id="rId91"/>
    <p:sldId id="320" r:id="rId92"/>
    <p:sldId id="321" r:id="rId93"/>
    <p:sldId id="322" r:id="rId94"/>
    <p:sldId id="323" r:id="rId95"/>
    <p:sldId id="324" r:id="rId96"/>
    <p:sldId id="325" r:id="rId97"/>
    <p:sldId id="326" r:id="rId98"/>
    <p:sldId id="327" r:id="rId99"/>
    <p:sldId id="328" r:id="rId100"/>
    <p:sldId id="329" r:id="rId101"/>
    <p:sldId id="330" r:id="rId102"/>
    <p:sldId id="331" r:id="rId103"/>
    <p:sldId id="332" r:id="rId104"/>
    <p:sldId id="333" r:id="rId105"/>
    <p:sldId id="334" r:id="rId106"/>
    <p:sldId id="335" r:id="rId107"/>
    <p:sldId id="336" r:id="rId108"/>
    <p:sldId id="337" r:id="rId109"/>
    <p:sldId id="338" r:id="rId110"/>
    <p:sldId id="339" r:id="rId111"/>
    <p:sldId id="340" r:id="rId112"/>
    <p:sldId id="341" r:id="rId113"/>
    <p:sldId id="342" r:id="rId114"/>
    <p:sldId id="343" r:id="rId115"/>
    <p:sldId id="345" r:id="rId116"/>
    <p:sldId id="386" r:id="rId117"/>
    <p:sldId id="370" r:id="rId118"/>
    <p:sldId id="346" r:id="rId119"/>
    <p:sldId id="347" r:id="rId120"/>
    <p:sldId id="349" r:id="rId121"/>
    <p:sldId id="350" r:id="rId122"/>
    <p:sldId id="366" r:id="rId123"/>
    <p:sldId id="351" r:id="rId124"/>
    <p:sldId id="352" r:id="rId125"/>
    <p:sldId id="353" r:id="rId126"/>
    <p:sldId id="367" r:id="rId127"/>
    <p:sldId id="368" r:id="rId128"/>
    <p:sldId id="369" r:id="rId129"/>
    <p:sldId id="354" r:id="rId130"/>
    <p:sldId id="355" r:id="rId131"/>
    <p:sldId id="372" r:id="rId132"/>
    <p:sldId id="373" r:id="rId133"/>
    <p:sldId id="374" r:id="rId134"/>
    <p:sldId id="375" r:id="rId135"/>
    <p:sldId id="371" r:id="rId1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6" d="100"/>
          <a:sy n="106" d="100"/>
        </p:scale>
        <p:origin x="-1728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46FF21-7BAE-45F5-A1C8-A0510D55CAD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5A54BE-10C1-4AC4-928E-959930E2940B}">
      <dgm:prSet phldrT="[Text]" custT="1"/>
      <dgm:spPr/>
      <dgm:t>
        <a:bodyPr/>
        <a:lstStyle/>
        <a:p>
          <a:r>
            <a:rPr lang="en-US" sz="2800" b="1" dirty="0" smtClean="0"/>
            <a:t>Clinical manifestations of </a:t>
          </a:r>
        </a:p>
        <a:p>
          <a:r>
            <a:rPr lang="en-US" sz="2800" b="1" dirty="0" smtClean="0"/>
            <a:t>Vitamin D deficiency</a:t>
          </a:r>
          <a:endParaRPr lang="en-US" sz="2800" b="1" dirty="0"/>
        </a:p>
      </dgm:t>
    </dgm:pt>
    <dgm:pt modelId="{20F1B84A-289A-412E-A22B-2E312D92E906}" type="parTrans" cxnId="{B5D5564A-FB14-4788-B846-49FDD252B6F6}">
      <dgm:prSet/>
      <dgm:spPr/>
      <dgm:t>
        <a:bodyPr/>
        <a:lstStyle/>
        <a:p>
          <a:endParaRPr lang="en-US"/>
        </a:p>
      </dgm:t>
    </dgm:pt>
    <dgm:pt modelId="{280E5337-0731-49D4-A021-63EE0564B081}" type="sibTrans" cxnId="{B5D5564A-FB14-4788-B846-49FDD252B6F6}">
      <dgm:prSet/>
      <dgm:spPr/>
      <dgm:t>
        <a:bodyPr/>
        <a:lstStyle/>
        <a:p>
          <a:endParaRPr lang="en-US"/>
        </a:p>
      </dgm:t>
    </dgm:pt>
    <dgm:pt modelId="{00EA6893-932A-4F6F-90A6-01FF9FAC086D}">
      <dgm:prSet custT="1"/>
      <dgm:spPr/>
      <dgm:t>
        <a:bodyPr/>
        <a:lstStyle/>
        <a:p>
          <a:pPr algn="ctr"/>
          <a:r>
            <a:rPr lang="en-US" sz="1800" b="1" dirty="0" smtClean="0">
              <a:solidFill>
                <a:srgbClr val="FFFF00"/>
              </a:solidFill>
            </a:rPr>
            <a:t>Musculoskeletal disorders: </a:t>
          </a:r>
        </a:p>
        <a:p>
          <a:pPr algn="l"/>
          <a:r>
            <a:rPr lang="en-US" sz="1800" dirty="0" smtClean="0"/>
            <a:t>- non specific muscle pain, </a:t>
          </a:r>
        </a:p>
        <a:p>
          <a:pPr algn="l"/>
          <a:r>
            <a:rPr lang="en-US" sz="1800" dirty="0" smtClean="0"/>
            <a:t>- poor muscle strength</a:t>
          </a:r>
        </a:p>
        <a:p>
          <a:pPr algn="l"/>
          <a:r>
            <a:rPr lang="en-US" sz="1800" dirty="0" smtClean="0"/>
            <a:t>- Proximal muscle weakness </a:t>
          </a:r>
        </a:p>
        <a:p>
          <a:pPr algn="l"/>
          <a:r>
            <a:rPr lang="en-US" sz="1800" dirty="0" smtClean="0"/>
            <a:t>- low BMD (osteoporosis)</a:t>
          </a:r>
        </a:p>
        <a:p>
          <a:pPr algn="l"/>
          <a:r>
            <a:rPr lang="en-US" sz="1800" dirty="0" smtClean="0">
              <a:latin typeface="Calibri"/>
            </a:rPr>
            <a:t>- ↑</a:t>
          </a:r>
          <a:r>
            <a:rPr lang="en-US" sz="1800" dirty="0" smtClean="0"/>
            <a:t> risk of  fall &amp; fracture</a:t>
          </a:r>
          <a:endParaRPr lang="en-US" sz="1800" dirty="0"/>
        </a:p>
      </dgm:t>
    </dgm:pt>
    <dgm:pt modelId="{99F6BEDD-B9C3-461F-823E-6BD6107AFE30}" type="parTrans" cxnId="{D11C3E69-12F2-4179-B18A-77A656D01F62}">
      <dgm:prSet/>
      <dgm:spPr/>
      <dgm:t>
        <a:bodyPr/>
        <a:lstStyle/>
        <a:p>
          <a:endParaRPr lang="en-US"/>
        </a:p>
      </dgm:t>
    </dgm:pt>
    <dgm:pt modelId="{24D6DB8F-8980-41E9-8D62-FA63B1D9AEF3}" type="sibTrans" cxnId="{D11C3E69-12F2-4179-B18A-77A656D01F62}">
      <dgm:prSet/>
      <dgm:spPr/>
      <dgm:t>
        <a:bodyPr/>
        <a:lstStyle/>
        <a:p>
          <a:endParaRPr lang="en-US"/>
        </a:p>
      </dgm:t>
    </dgm:pt>
    <dgm:pt modelId="{1E187649-0BAD-4D43-B81C-C1409C5C2C63}">
      <dgm:prSet/>
      <dgm:spPr/>
      <dgm:t>
        <a:bodyPr/>
        <a:lstStyle/>
        <a:p>
          <a:pPr algn="ctr"/>
          <a:r>
            <a:rPr lang="en-US" b="1" dirty="0" smtClean="0">
              <a:solidFill>
                <a:srgbClr val="FFFF00"/>
              </a:solidFill>
            </a:rPr>
            <a:t>Non-musculoskeletal disorders: </a:t>
          </a:r>
        </a:p>
        <a:p>
          <a:pPr algn="l"/>
          <a:r>
            <a:rPr lang="en-US" dirty="0" smtClean="0">
              <a:latin typeface="Calibri"/>
            </a:rPr>
            <a:t>-↑</a:t>
          </a:r>
          <a:r>
            <a:rPr lang="en-US" dirty="0" smtClean="0"/>
            <a:t> risk of RTI, </a:t>
          </a:r>
        </a:p>
        <a:p>
          <a:pPr algn="l"/>
          <a:r>
            <a:rPr lang="en-US" dirty="0" smtClean="0"/>
            <a:t>- diabetes mellitus </a:t>
          </a:r>
        </a:p>
        <a:p>
          <a:pPr algn="l"/>
          <a:r>
            <a:rPr lang="en-US" dirty="0" smtClean="0"/>
            <a:t>-possibly cardiovascular diseases, hypertension</a:t>
          </a:r>
        </a:p>
        <a:p>
          <a:pPr algn="l"/>
          <a:r>
            <a:rPr lang="en-US" dirty="0" smtClean="0"/>
            <a:t>- Schizophrenia &amp; depression</a:t>
          </a:r>
        </a:p>
        <a:p>
          <a:pPr algn="l"/>
          <a:r>
            <a:rPr lang="en-US" dirty="0" smtClean="0"/>
            <a:t>- Cancer ( </a:t>
          </a:r>
          <a:r>
            <a:rPr lang="en-US" dirty="0" err="1" smtClean="0"/>
            <a:t>eg</a:t>
          </a:r>
          <a:r>
            <a:rPr lang="en-US" dirty="0" smtClean="0"/>
            <a:t>- colon, breast, ovarian &amp; prostate )</a:t>
          </a:r>
          <a:endParaRPr lang="en-US" dirty="0"/>
        </a:p>
      </dgm:t>
    </dgm:pt>
    <dgm:pt modelId="{B1C077F8-066E-47C9-B128-F65C01F395C5}" type="parTrans" cxnId="{28BFB402-253E-4991-9A01-AE3CB406F841}">
      <dgm:prSet/>
      <dgm:spPr/>
      <dgm:t>
        <a:bodyPr/>
        <a:lstStyle/>
        <a:p>
          <a:endParaRPr lang="en-US"/>
        </a:p>
      </dgm:t>
    </dgm:pt>
    <dgm:pt modelId="{6248C0F2-CE72-4984-86CA-BDDDBBD5754C}" type="sibTrans" cxnId="{28BFB402-253E-4991-9A01-AE3CB406F841}">
      <dgm:prSet/>
      <dgm:spPr/>
      <dgm:t>
        <a:bodyPr/>
        <a:lstStyle/>
        <a:p>
          <a:endParaRPr lang="en-US"/>
        </a:p>
      </dgm:t>
    </dgm:pt>
    <dgm:pt modelId="{DC5487E5-258F-4D9C-AA64-6EA0F8F344F4}" type="pres">
      <dgm:prSet presAssocID="{FF46FF21-7BAE-45F5-A1C8-A0510D55CAD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677C9BD-0B3A-4875-A31F-68E2ACD34B52}" type="pres">
      <dgm:prSet presAssocID="{5C5A54BE-10C1-4AC4-928E-959930E2940B}" presName="hierRoot1" presStyleCnt="0">
        <dgm:presLayoutVars>
          <dgm:hierBranch val="init"/>
        </dgm:presLayoutVars>
      </dgm:prSet>
      <dgm:spPr/>
    </dgm:pt>
    <dgm:pt modelId="{B7DB8556-A8DA-4C07-9FC5-F90045A06408}" type="pres">
      <dgm:prSet presAssocID="{5C5A54BE-10C1-4AC4-928E-959930E2940B}" presName="rootComposite1" presStyleCnt="0"/>
      <dgm:spPr/>
    </dgm:pt>
    <dgm:pt modelId="{EC2E0E69-35F7-4960-839A-A6F1FA4EFBC3}" type="pres">
      <dgm:prSet presAssocID="{5C5A54BE-10C1-4AC4-928E-959930E2940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3B19BB-0214-4F5C-9243-17537AB23E73}" type="pres">
      <dgm:prSet presAssocID="{5C5A54BE-10C1-4AC4-928E-959930E2940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CA22844-F8FB-4C10-8F63-9FFA60B188FB}" type="pres">
      <dgm:prSet presAssocID="{5C5A54BE-10C1-4AC4-928E-959930E2940B}" presName="hierChild2" presStyleCnt="0"/>
      <dgm:spPr/>
    </dgm:pt>
    <dgm:pt modelId="{D5CF181D-B370-487E-80B3-70A66A584185}" type="pres">
      <dgm:prSet presAssocID="{99F6BEDD-B9C3-461F-823E-6BD6107AFE30}" presName="Name37" presStyleLbl="parChTrans1D2" presStyleIdx="0" presStyleCnt="2"/>
      <dgm:spPr/>
      <dgm:t>
        <a:bodyPr/>
        <a:lstStyle/>
        <a:p>
          <a:endParaRPr lang="en-US"/>
        </a:p>
      </dgm:t>
    </dgm:pt>
    <dgm:pt modelId="{DEDB8DF9-F90F-4241-ACF0-BA9DA4B4B4AB}" type="pres">
      <dgm:prSet presAssocID="{00EA6893-932A-4F6F-90A6-01FF9FAC086D}" presName="hierRoot2" presStyleCnt="0">
        <dgm:presLayoutVars>
          <dgm:hierBranch val="init"/>
        </dgm:presLayoutVars>
      </dgm:prSet>
      <dgm:spPr/>
    </dgm:pt>
    <dgm:pt modelId="{E8E76787-82A0-41B9-9560-38158CDAA248}" type="pres">
      <dgm:prSet presAssocID="{00EA6893-932A-4F6F-90A6-01FF9FAC086D}" presName="rootComposite" presStyleCnt="0"/>
      <dgm:spPr/>
    </dgm:pt>
    <dgm:pt modelId="{DFDE89A5-304C-4CF3-AEF5-C83E0790CDA6}" type="pres">
      <dgm:prSet presAssocID="{00EA6893-932A-4F6F-90A6-01FF9FAC086D}" presName="rootText" presStyleLbl="node2" presStyleIdx="0" presStyleCnt="2" custScaleX="104622" custScaleY="1282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2E7383-9F5A-4C2D-96D1-CA6DD00D3208}" type="pres">
      <dgm:prSet presAssocID="{00EA6893-932A-4F6F-90A6-01FF9FAC086D}" presName="rootConnector" presStyleLbl="node2" presStyleIdx="0" presStyleCnt="2"/>
      <dgm:spPr/>
      <dgm:t>
        <a:bodyPr/>
        <a:lstStyle/>
        <a:p>
          <a:endParaRPr lang="en-US"/>
        </a:p>
      </dgm:t>
    </dgm:pt>
    <dgm:pt modelId="{DCECCE94-AAD2-4175-B95F-F27EDCDC764E}" type="pres">
      <dgm:prSet presAssocID="{00EA6893-932A-4F6F-90A6-01FF9FAC086D}" presName="hierChild4" presStyleCnt="0"/>
      <dgm:spPr/>
    </dgm:pt>
    <dgm:pt modelId="{5A44B1F3-E9C1-4435-80E8-F10619708139}" type="pres">
      <dgm:prSet presAssocID="{00EA6893-932A-4F6F-90A6-01FF9FAC086D}" presName="hierChild5" presStyleCnt="0"/>
      <dgm:spPr/>
    </dgm:pt>
    <dgm:pt modelId="{1D8D902A-3186-4740-AE5E-49E84A91A82B}" type="pres">
      <dgm:prSet presAssocID="{B1C077F8-066E-47C9-B128-F65C01F395C5}" presName="Name37" presStyleLbl="parChTrans1D2" presStyleIdx="1" presStyleCnt="2"/>
      <dgm:spPr/>
      <dgm:t>
        <a:bodyPr/>
        <a:lstStyle/>
        <a:p>
          <a:endParaRPr lang="en-US"/>
        </a:p>
      </dgm:t>
    </dgm:pt>
    <dgm:pt modelId="{3DA75A5E-A719-4CC9-B770-054992F5CDEE}" type="pres">
      <dgm:prSet presAssocID="{1E187649-0BAD-4D43-B81C-C1409C5C2C63}" presName="hierRoot2" presStyleCnt="0">
        <dgm:presLayoutVars>
          <dgm:hierBranch val="init"/>
        </dgm:presLayoutVars>
      </dgm:prSet>
      <dgm:spPr/>
    </dgm:pt>
    <dgm:pt modelId="{88335C91-0511-453F-9D95-3D59CBDA23A4}" type="pres">
      <dgm:prSet presAssocID="{1E187649-0BAD-4D43-B81C-C1409C5C2C63}" presName="rootComposite" presStyleCnt="0"/>
      <dgm:spPr/>
    </dgm:pt>
    <dgm:pt modelId="{69EEF6FF-F773-4246-BD20-DEA3B79A7C4C}" type="pres">
      <dgm:prSet presAssocID="{1E187649-0BAD-4D43-B81C-C1409C5C2C63}" presName="rootText" presStyleLbl="node2" presStyleIdx="1" presStyleCnt="2" custScaleX="121206" custScaleY="1453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0C624C-B5E0-40C0-B97C-657D16B6C8F5}" type="pres">
      <dgm:prSet presAssocID="{1E187649-0BAD-4D43-B81C-C1409C5C2C63}" presName="rootConnector" presStyleLbl="node2" presStyleIdx="1" presStyleCnt="2"/>
      <dgm:spPr/>
      <dgm:t>
        <a:bodyPr/>
        <a:lstStyle/>
        <a:p>
          <a:endParaRPr lang="en-US"/>
        </a:p>
      </dgm:t>
    </dgm:pt>
    <dgm:pt modelId="{75768724-D4FB-4391-A821-ABB569F008B2}" type="pres">
      <dgm:prSet presAssocID="{1E187649-0BAD-4D43-B81C-C1409C5C2C63}" presName="hierChild4" presStyleCnt="0"/>
      <dgm:spPr/>
    </dgm:pt>
    <dgm:pt modelId="{61DDD8C1-535C-4317-B4AB-1A23CF5798A7}" type="pres">
      <dgm:prSet presAssocID="{1E187649-0BAD-4D43-B81C-C1409C5C2C63}" presName="hierChild5" presStyleCnt="0"/>
      <dgm:spPr/>
    </dgm:pt>
    <dgm:pt modelId="{8C71D223-8969-4DBB-882B-465016E77853}" type="pres">
      <dgm:prSet presAssocID="{5C5A54BE-10C1-4AC4-928E-959930E2940B}" presName="hierChild3" presStyleCnt="0"/>
      <dgm:spPr/>
    </dgm:pt>
  </dgm:ptLst>
  <dgm:cxnLst>
    <dgm:cxn modelId="{A2C26AED-A9FF-45DE-93B7-B4C1CCEBFF27}" type="presOf" srcId="{B1C077F8-066E-47C9-B128-F65C01F395C5}" destId="{1D8D902A-3186-4740-AE5E-49E84A91A82B}" srcOrd="0" destOrd="0" presId="urn:microsoft.com/office/officeart/2005/8/layout/orgChart1"/>
    <dgm:cxn modelId="{10EF72D1-6F90-4031-9758-95918ABBE454}" type="presOf" srcId="{00EA6893-932A-4F6F-90A6-01FF9FAC086D}" destId="{772E7383-9F5A-4C2D-96D1-CA6DD00D3208}" srcOrd="1" destOrd="0" presId="urn:microsoft.com/office/officeart/2005/8/layout/orgChart1"/>
    <dgm:cxn modelId="{89CA6419-20F1-48A1-8DE3-EAECA609FA65}" type="presOf" srcId="{5C5A54BE-10C1-4AC4-928E-959930E2940B}" destId="{EC2E0E69-35F7-4960-839A-A6F1FA4EFBC3}" srcOrd="0" destOrd="0" presId="urn:microsoft.com/office/officeart/2005/8/layout/orgChart1"/>
    <dgm:cxn modelId="{9AC8C9D7-A4D0-4F1F-A69B-A328CFD65FEF}" type="presOf" srcId="{00EA6893-932A-4F6F-90A6-01FF9FAC086D}" destId="{DFDE89A5-304C-4CF3-AEF5-C83E0790CDA6}" srcOrd="0" destOrd="0" presId="urn:microsoft.com/office/officeart/2005/8/layout/orgChart1"/>
    <dgm:cxn modelId="{059F37D2-E1D8-4F7B-937E-346BEF89F9E8}" type="presOf" srcId="{99F6BEDD-B9C3-461F-823E-6BD6107AFE30}" destId="{D5CF181D-B370-487E-80B3-70A66A584185}" srcOrd="0" destOrd="0" presId="urn:microsoft.com/office/officeart/2005/8/layout/orgChart1"/>
    <dgm:cxn modelId="{5F38DA15-F14F-4361-95C5-2DD1DA93BC16}" type="presOf" srcId="{1E187649-0BAD-4D43-B81C-C1409C5C2C63}" destId="{1C0C624C-B5E0-40C0-B97C-657D16B6C8F5}" srcOrd="1" destOrd="0" presId="urn:microsoft.com/office/officeart/2005/8/layout/orgChart1"/>
    <dgm:cxn modelId="{28BFB402-253E-4991-9A01-AE3CB406F841}" srcId="{5C5A54BE-10C1-4AC4-928E-959930E2940B}" destId="{1E187649-0BAD-4D43-B81C-C1409C5C2C63}" srcOrd="1" destOrd="0" parTransId="{B1C077F8-066E-47C9-B128-F65C01F395C5}" sibTransId="{6248C0F2-CE72-4984-86CA-BDDDBBD5754C}"/>
    <dgm:cxn modelId="{70419122-5A09-4E93-80E5-0D78EA65B46B}" type="presOf" srcId="{5C5A54BE-10C1-4AC4-928E-959930E2940B}" destId="{FC3B19BB-0214-4F5C-9243-17537AB23E73}" srcOrd="1" destOrd="0" presId="urn:microsoft.com/office/officeart/2005/8/layout/orgChart1"/>
    <dgm:cxn modelId="{D11C3E69-12F2-4179-B18A-77A656D01F62}" srcId="{5C5A54BE-10C1-4AC4-928E-959930E2940B}" destId="{00EA6893-932A-4F6F-90A6-01FF9FAC086D}" srcOrd="0" destOrd="0" parTransId="{99F6BEDD-B9C3-461F-823E-6BD6107AFE30}" sibTransId="{24D6DB8F-8980-41E9-8D62-FA63B1D9AEF3}"/>
    <dgm:cxn modelId="{1D04F949-7726-4350-A183-A1A71A68F9BC}" type="presOf" srcId="{FF46FF21-7BAE-45F5-A1C8-A0510D55CAD5}" destId="{DC5487E5-258F-4D9C-AA64-6EA0F8F344F4}" srcOrd="0" destOrd="0" presId="urn:microsoft.com/office/officeart/2005/8/layout/orgChart1"/>
    <dgm:cxn modelId="{475E1EB4-12F0-4357-9B8D-84DF2A39F84F}" type="presOf" srcId="{1E187649-0BAD-4D43-B81C-C1409C5C2C63}" destId="{69EEF6FF-F773-4246-BD20-DEA3B79A7C4C}" srcOrd="0" destOrd="0" presId="urn:microsoft.com/office/officeart/2005/8/layout/orgChart1"/>
    <dgm:cxn modelId="{B5D5564A-FB14-4788-B846-49FDD252B6F6}" srcId="{FF46FF21-7BAE-45F5-A1C8-A0510D55CAD5}" destId="{5C5A54BE-10C1-4AC4-928E-959930E2940B}" srcOrd="0" destOrd="0" parTransId="{20F1B84A-289A-412E-A22B-2E312D92E906}" sibTransId="{280E5337-0731-49D4-A021-63EE0564B081}"/>
    <dgm:cxn modelId="{BAFF5891-C7DD-422D-B122-BBEC47D31DA1}" type="presParOf" srcId="{DC5487E5-258F-4D9C-AA64-6EA0F8F344F4}" destId="{A677C9BD-0B3A-4875-A31F-68E2ACD34B52}" srcOrd="0" destOrd="0" presId="urn:microsoft.com/office/officeart/2005/8/layout/orgChart1"/>
    <dgm:cxn modelId="{ED95758D-302D-4A59-8CE6-071AF965B5B9}" type="presParOf" srcId="{A677C9BD-0B3A-4875-A31F-68E2ACD34B52}" destId="{B7DB8556-A8DA-4C07-9FC5-F90045A06408}" srcOrd="0" destOrd="0" presId="urn:microsoft.com/office/officeart/2005/8/layout/orgChart1"/>
    <dgm:cxn modelId="{6C4ABF82-B34C-47F8-9CA4-265BA1DE7EA8}" type="presParOf" srcId="{B7DB8556-A8DA-4C07-9FC5-F90045A06408}" destId="{EC2E0E69-35F7-4960-839A-A6F1FA4EFBC3}" srcOrd="0" destOrd="0" presId="urn:microsoft.com/office/officeart/2005/8/layout/orgChart1"/>
    <dgm:cxn modelId="{CA23ED8F-7D0D-40DD-9301-794E68816FEE}" type="presParOf" srcId="{B7DB8556-A8DA-4C07-9FC5-F90045A06408}" destId="{FC3B19BB-0214-4F5C-9243-17537AB23E73}" srcOrd="1" destOrd="0" presId="urn:microsoft.com/office/officeart/2005/8/layout/orgChart1"/>
    <dgm:cxn modelId="{CC90996F-18DE-4733-82DA-801B2DA9BE62}" type="presParOf" srcId="{A677C9BD-0B3A-4875-A31F-68E2ACD34B52}" destId="{6CA22844-F8FB-4C10-8F63-9FFA60B188FB}" srcOrd="1" destOrd="0" presId="urn:microsoft.com/office/officeart/2005/8/layout/orgChart1"/>
    <dgm:cxn modelId="{24855FE0-BCEC-4735-A039-1E349F6ED11B}" type="presParOf" srcId="{6CA22844-F8FB-4C10-8F63-9FFA60B188FB}" destId="{D5CF181D-B370-487E-80B3-70A66A584185}" srcOrd="0" destOrd="0" presId="urn:microsoft.com/office/officeart/2005/8/layout/orgChart1"/>
    <dgm:cxn modelId="{C01DBC4C-1FFB-4709-BFA7-EEEA5E8D87EF}" type="presParOf" srcId="{6CA22844-F8FB-4C10-8F63-9FFA60B188FB}" destId="{DEDB8DF9-F90F-4241-ACF0-BA9DA4B4B4AB}" srcOrd="1" destOrd="0" presId="urn:microsoft.com/office/officeart/2005/8/layout/orgChart1"/>
    <dgm:cxn modelId="{EA9F692D-B9A1-4B56-9A3C-FBDCACFCEDF4}" type="presParOf" srcId="{DEDB8DF9-F90F-4241-ACF0-BA9DA4B4B4AB}" destId="{E8E76787-82A0-41B9-9560-38158CDAA248}" srcOrd="0" destOrd="0" presId="urn:microsoft.com/office/officeart/2005/8/layout/orgChart1"/>
    <dgm:cxn modelId="{643EA0E6-0279-4DF7-9FCF-CB5E861EC6DA}" type="presParOf" srcId="{E8E76787-82A0-41B9-9560-38158CDAA248}" destId="{DFDE89A5-304C-4CF3-AEF5-C83E0790CDA6}" srcOrd="0" destOrd="0" presId="urn:microsoft.com/office/officeart/2005/8/layout/orgChart1"/>
    <dgm:cxn modelId="{84DDD094-FCFB-48E9-BBCB-B9C7C3E7DB0F}" type="presParOf" srcId="{E8E76787-82A0-41B9-9560-38158CDAA248}" destId="{772E7383-9F5A-4C2D-96D1-CA6DD00D3208}" srcOrd="1" destOrd="0" presId="urn:microsoft.com/office/officeart/2005/8/layout/orgChart1"/>
    <dgm:cxn modelId="{48F9E659-798B-4BBC-A763-E0AA4E6DCDBB}" type="presParOf" srcId="{DEDB8DF9-F90F-4241-ACF0-BA9DA4B4B4AB}" destId="{DCECCE94-AAD2-4175-B95F-F27EDCDC764E}" srcOrd="1" destOrd="0" presId="urn:microsoft.com/office/officeart/2005/8/layout/orgChart1"/>
    <dgm:cxn modelId="{D88C9AE3-73E7-445A-A73C-DA7467B375A1}" type="presParOf" srcId="{DEDB8DF9-F90F-4241-ACF0-BA9DA4B4B4AB}" destId="{5A44B1F3-E9C1-4435-80E8-F10619708139}" srcOrd="2" destOrd="0" presId="urn:microsoft.com/office/officeart/2005/8/layout/orgChart1"/>
    <dgm:cxn modelId="{97AE39E7-0814-447A-A739-1A175327183C}" type="presParOf" srcId="{6CA22844-F8FB-4C10-8F63-9FFA60B188FB}" destId="{1D8D902A-3186-4740-AE5E-49E84A91A82B}" srcOrd="2" destOrd="0" presId="urn:microsoft.com/office/officeart/2005/8/layout/orgChart1"/>
    <dgm:cxn modelId="{3CAD3B4B-B207-4C70-97A7-32F3D1FC4D68}" type="presParOf" srcId="{6CA22844-F8FB-4C10-8F63-9FFA60B188FB}" destId="{3DA75A5E-A719-4CC9-B770-054992F5CDEE}" srcOrd="3" destOrd="0" presId="urn:microsoft.com/office/officeart/2005/8/layout/orgChart1"/>
    <dgm:cxn modelId="{DE597E9A-AAD3-4275-84B3-D7BDDC843EAB}" type="presParOf" srcId="{3DA75A5E-A719-4CC9-B770-054992F5CDEE}" destId="{88335C91-0511-453F-9D95-3D59CBDA23A4}" srcOrd="0" destOrd="0" presId="urn:microsoft.com/office/officeart/2005/8/layout/orgChart1"/>
    <dgm:cxn modelId="{45E0CBCB-6FB3-4E2F-8DF0-8A6340DAFE5E}" type="presParOf" srcId="{88335C91-0511-453F-9D95-3D59CBDA23A4}" destId="{69EEF6FF-F773-4246-BD20-DEA3B79A7C4C}" srcOrd="0" destOrd="0" presId="urn:microsoft.com/office/officeart/2005/8/layout/orgChart1"/>
    <dgm:cxn modelId="{7F47DCB9-6D8A-4A0D-BFB8-813A8B145422}" type="presParOf" srcId="{88335C91-0511-453F-9D95-3D59CBDA23A4}" destId="{1C0C624C-B5E0-40C0-B97C-657D16B6C8F5}" srcOrd="1" destOrd="0" presId="urn:microsoft.com/office/officeart/2005/8/layout/orgChart1"/>
    <dgm:cxn modelId="{6F26751A-7611-4145-954E-DDB408C5D71F}" type="presParOf" srcId="{3DA75A5E-A719-4CC9-B770-054992F5CDEE}" destId="{75768724-D4FB-4391-A821-ABB569F008B2}" srcOrd="1" destOrd="0" presId="urn:microsoft.com/office/officeart/2005/8/layout/orgChart1"/>
    <dgm:cxn modelId="{DE1E568E-E6D3-48FB-829F-56DAF2A55763}" type="presParOf" srcId="{3DA75A5E-A719-4CC9-B770-054992F5CDEE}" destId="{61DDD8C1-535C-4317-B4AB-1A23CF5798A7}" srcOrd="2" destOrd="0" presId="urn:microsoft.com/office/officeart/2005/8/layout/orgChart1"/>
    <dgm:cxn modelId="{B532CF7B-3729-4CA0-9371-FFB2E19A3E3A}" type="presParOf" srcId="{A677C9BD-0B3A-4875-A31F-68E2ACD34B52}" destId="{8C71D223-8969-4DBB-882B-465016E7785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852F4B4A-E307-47E1-839B-29F1B8175CE0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D282FD4B-2110-4CA1-A54C-09B9C2E10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3944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FD6FDD18-DE22-4C8A-AD4A-80E4D221ED62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DBA6C2E0-B7F0-4AB2-8A87-0FCC1A736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452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6FF5E1-48A8-4C0E-BB93-62357BD00C7F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21" tIns="44860" rIns="89721" bIns="44860"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7888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B127ED-7795-4F34-850C-EA48A3073E89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21" tIns="44860" rIns="89721" bIns="44860"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56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Ref-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Sadat-Ali M, AlElq A, Al-Turki H, Al-Mulhim F, Al-Ali A. Vitamin D </a:t>
            </a:r>
            <a:r>
              <a:rPr lang="en-US" sz="12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levels in healthy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 in eastern Saudi Arabia. Ann Saudi Med 2009; 29:378-82.</a:t>
            </a: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9ECBF-CE79-431B-B845-01AB765A88C5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391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DA51-C2E5-408A-8504-0C83EDDEDAF4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DA51-C2E5-408A-8504-0C83EDDEDAF4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DA51-C2E5-408A-8504-0C83EDDEDAF4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DA51-C2E5-408A-8504-0C83EDDEDAF4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DA51-C2E5-408A-8504-0C83EDDEDAF4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DA51-C2E5-408A-8504-0C83EDDEDAF4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33400" y="3619500"/>
            <a:ext cx="7848600" cy="838200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4800" kern="1200" cap="all" baseline="0">
                <a:solidFill>
                  <a:schemeClr val="tx1"/>
                </a:solidFill>
                <a:effectLst>
                  <a:outerShdw blurRad="94454" dist="50800" dir="2700000" algn="tl" rotWithShape="0">
                    <a:srgbClr val="000000">
                      <a:alpha val="36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90600" y="4343400"/>
            <a:ext cx="7391400" cy="914400"/>
          </a:xfrm>
        </p:spPr>
        <p:txBody>
          <a:bodyPr>
            <a:noAutofit/>
          </a:bodyPr>
          <a:lstStyle>
            <a:lvl1pPr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990600" y="1476375"/>
            <a:ext cx="5410200" cy="352425"/>
          </a:xfrm>
        </p:spPr>
        <p:txBody>
          <a:bodyPr anchor="b" anchorCtr="0"/>
          <a:lstStyle>
            <a:lvl1pPr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990600" y="5819777"/>
            <a:ext cx="7391400" cy="304799"/>
          </a:xfrm>
        </p:spPr>
        <p:txBody>
          <a:bodyPr>
            <a:noAutofit/>
          </a:bodyPr>
          <a:lstStyle>
            <a:lvl1pPr>
              <a:buFontTx/>
              <a:buNone/>
              <a:defRPr sz="12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Rectangle 1"/>
          <p:cNvSpPr>
            <a:spLocks noGrp="1"/>
          </p:cNvSpPr>
          <p:nvPr>
            <p:ph type="title"/>
          </p:nvPr>
        </p:nvSpPr>
        <p:spPr>
          <a:xfrm>
            <a:off x="990600" y="609599"/>
            <a:ext cx="8153400" cy="989013"/>
          </a:xfrm>
        </p:spPr>
        <p:txBody>
          <a:bodyPr anchor="ctr" anchorCtr="0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47750" y="5808662"/>
            <a:ext cx="5334000" cy="1588"/>
          </a:xfrm>
          <a:prstGeom prst="line">
            <a:avLst/>
          </a:prstGeom>
          <a:noFill/>
          <a:ln w="6350" cap="rnd" cmpd="sng" algn="ctr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DA51-C2E5-408A-8504-0C83EDDEDAF4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DA51-C2E5-408A-8504-0C83EDDEDAF4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35000">
              <a:schemeClr val="bg1"/>
            </a:gs>
            <a:gs pos="100000">
              <a:schemeClr val="accent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" name="clouds.png"/>
            <p:cNvPicPr>
              <a:picLocks noChangeAspect="1"/>
            </p:cNvPicPr>
            <p:nvPr/>
          </p:nvPicPr>
          <p:blipFill>
            <a:blip r:embed="rId11">
              <a:duotone>
                <a:schemeClr val="accent5"/>
                <a:srgbClr val="FFFFFF"/>
              </a:duotone>
            </a:blip>
            <a:srcRect b="6067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12700" cap="rnd" cmpd="sng" algn="ctr">
              <a:gradFill>
                <a:gsLst>
                  <a:gs pos="0">
                    <a:schemeClr val="accent5"/>
                  </a:gs>
                  <a:gs pos="67000">
                    <a:schemeClr val="bg1"/>
                  </a:gs>
                  <a:gs pos="100000">
                    <a:schemeClr val="accent3"/>
                  </a:gs>
                </a:gsLst>
                <a:lin ang="5400000" scaled="1"/>
              </a:gradFill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8650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0DA51-C2E5-408A-8504-0C83EDDEDAF4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8650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8650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28CE7-68F5-41DF-B820-82E57A4254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sebj.org/search?author1=Lindsay+Ruiter&amp;sortspec=date&amp;submit=Submit" TargetMode="External"/><Relationship Id="rId3" Type="http://schemas.openxmlformats.org/officeDocument/2006/relationships/hyperlink" Target="http://www.fasebj.org/content/30/1_Supplement/892.8" TargetMode="External"/><Relationship Id="rId7" Type="http://schemas.openxmlformats.org/officeDocument/2006/relationships/hyperlink" Target="http://www.fasebj.org/search?author1=Daniel+Roth&amp;sortspec=date&amp;submit=Submit" TargetMode="External"/><Relationship Id="rId2" Type="http://schemas.openxmlformats.org/officeDocument/2006/relationships/hyperlink" Target="http://www.fasebj.org/search?author1=Joy+Shi&amp;sortspec=date&amp;submit=Submi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sebj.org/search?author1=Alison+Gernand&amp;sortspec=date&amp;submit=Submit" TargetMode="External"/><Relationship Id="rId5" Type="http://schemas.openxmlformats.org/officeDocument/2006/relationships/hyperlink" Target="http://www.fasebj.org/search?author1=Abdullah+Al+Mahmud&amp;sortspec=date&amp;submit=Submit" TargetMode="External"/><Relationship Id="rId4" Type="http://schemas.openxmlformats.org/officeDocument/2006/relationships/hyperlink" Target="http://www.fasebj.org/search?author1=Eszter+Papp&amp;sortspec=date&amp;submit=Submit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2286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Vitamin D Deficiency-</a:t>
            </a:r>
            <a:br>
              <a:rPr lang="en-US" sz="4800" dirty="0" smtClean="0"/>
            </a:br>
            <a:r>
              <a:rPr lang="en-US" sz="4800" dirty="0" smtClean="0"/>
              <a:t>Current Status and Its </a:t>
            </a:r>
            <a:r>
              <a:rPr lang="en-US" sz="4800" dirty="0"/>
              <a:t>I</a:t>
            </a:r>
            <a:r>
              <a:rPr lang="en-US" sz="4800" dirty="0" smtClean="0"/>
              <a:t>mpact in Clinical Medicine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8077200" cy="2514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Professor </a:t>
            </a:r>
            <a:r>
              <a:rPr lang="en-US" sz="3200" b="1" dirty="0" err="1" smtClean="0">
                <a:solidFill>
                  <a:srgbClr val="002060"/>
                </a:solidFill>
              </a:rPr>
              <a:t>Quazi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Tarikul</a:t>
            </a:r>
            <a:r>
              <a:rPr lang="en-US" sz="3200" b="1" dirty="0" smtClean="0">
                <a:solidFill>
                  <a:srgbClr val="002060"/>
                </a:solidFill>
              </a:rPr>
              <a:t> Islam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Professor and Head, Medicine Department, 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Popular Medical College Hospital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Prof.tarik@gmail.com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133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Source of Vitamin D</a:t>
            </a:r>
          </a:p>
          <a:p>
            <a:r>
              <a:rPr lang="en-US" dirty="0" smtClean="0"/>
              <a:t>Facts about Vitamin D</a:t>
            </a:r>
          </a:p>
          <a:p>
            <a:r>
              <a:rPr lang="en-US" dirty="0" smtClean="0"/>
              <a:t>Factors influences</a:t>
            </a:r>
          </a:p>
          <a:p>
            <a:r>
              <a:rPr lang="en-US" dirty="0" smtClean="0"/>
              <a:t>Functions of Vitamin D</a:t>
            </a:r>
          </a:p>
          <a:p>
            <a:r>
              <a:rPr lang="en-US" dirty="0" smtClean="0"/>
              <a:t>Features of </a:t>
            </a:r>
            <a:r>
              <a:rPr lang="en-US" dirty="0" smtClean="0"/>
              <a:t>deficiency</a:t>
            </a:r>
          </a:p>
          <a:p>
            <a:r>
              <a:rPr lang="en-US" dirty="0" smtClean="0"/>
              <a:t>Non skeletal features </a:t>
            </a:r>
            <a:r>
              <a:rPr lang="en-US" smtClean="0"/>
              <a:t>of deficiency</a:t>
            </a:r>
            <a:endParaRPr lang="en-US" dirty="0" smtClean="0"/>
          </a:p>
          <a:p>
            <a:r>
              <a:rPr lang="en-US" dirty="0" smtClean="0"/>
              <a:t>Evaluation of suspect patient</a:t>
            </a:r>
          </a:p>
          <a:p>
            <a:r>
              <a:rPr lang="en-US" dirty="0" smtClean="0"/>
              <a:t>Management</a:t>
            </a:r>
          </a:p>
          <a:p>
            <a:r>
              <a:rPr lang="en-US" dirty="0" smtClean="0"/>
              <a:t>Prevention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Vitamin D supplements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 involves an </a:t>
            </a:r>
            <a:r>
              <a:rPr lang="en-US" b="1" i="1" dirty="0">
                <a:solidFill>
                  <a:srgbClr val="FF0000"/>
                </a:solidFill>
              </a:rPr>
              <a:t>initial high-dosage treatment </a:t>
            </a:r>
            <a:r>
              <a:rPr lang="en-US" b="1" i="1" dirty="0" smtClean="0">
                <a:solidFill>
                  <a:srgbClr val="FF0000"/>
                </a:solidFill>
              </a:rPr>
              <a:t>phase</a:t>
            </a:r>
            <a:r>
              <a:rPr lang="en-US" dirty="0" smtClean="0"/>
              <a:t>, which </a:t>
            </a:r>
            <a:r>
              <a:rPr lang="en-US" dirty="0"/>
              <a:t>can be given on a daily or weekly </a:t>
            </a:r>
            <a:r>
              <a:rPr lang="en-US" dirty="0" smtClean="0"/>
              <a:t>basis until </a:t>
            </a:r>
            <a:r>
              <a:rPr lang="en-US" dirty="0"/>
              <a:t>the required serum levels are reached,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followed </a:t>
            </a:r>
            <a:r>
              <a:rPr lang="en-US" dirty="0"/>
              <a:t>by the </a:t>
            </a:r>
            <a:r>
              <a:rPr lang="en-US" b="1" i="1" dirty="0">
                <a:solidFill>
                  <a:srgbClr val="FF0000"/>
                </a:solidFill>
              </a:rPr>
              <a:t>maintenance</a:t>
            </a:r>
            <a:r>
              <a:rPr lang="en-US" dirty="0"/>
              <a:t> of the acquired levels.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22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Vitamin D supplements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</a:t>
            </a:r>
          </a:p>
          <a:p>
            <a:pPr>
              <a:buNone/>
            </a:pPr>
            <a:r>
              <a:rPr lang="en-US" dirty="0" smtClean="0"/>
              <a:t>    Therapy </a:t>
            </a:r>
            <a:r>
              <a:rPr lang="en-US" dirty="0"/>
              <a:t>prescriptions vary, and there</a:t>
            </a:r>
            <a:r>
              <a:rPr lang="en-US" b="1" dirty="0"/>
              <a:t> </a:t>
            </a:r>
            <a:r>
              <a:rPr lang="en-US" i="1" dirty="0"/>
              <a:t>is</a:t>
            </a:r>
            <a:r>
              <a:rPr lang="en-US" b="1" i="1" dirty="0"/>
              <a:t> </a:t>
            </a:r>
            <a:r>
              <a:rPr lang="en-US" b="1" i="1" dirty="0">
                <a:solidFill>
                  <a:srgbClr val="FF0000"/>
                </a:solidFill>
              </a:rPr>
              <a:t>no consensus yet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on how best to arrive at an optimum serum level.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40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Vitamin D supplements :Dosage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According to </a:t>
            </a:r>
            <a:r>
              <a:rPr lang="en-US" b="1" i="1" dirty="0" smtClean="0">
                <a:solidFill>
                  <a:srgbClr val="FF0000"/>
                </a:solidFill>
              </a:rPr>
              <a:t>Endocrine Society Practice Guideline: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7004855"/>
              </p:ext>
            </p:extLst>
          </p:nvPr>
        </p:nvGraphicFramePr>
        <p:xfrm>
          <a:off x="533400" y="2667000"/>
          <a:ext cx="7696200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978090"/>
                <a:gridCol w="1297344"/>
                <a:gridCol w="2744366"/>
              </a:tblGrid>
              <a:tr h="33528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Age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Initial Therapy</a:t>
                      </a:r>
                    </a:p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Duration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Maintenance</a:t>
                      </a:r>
                      <a:endParaRPr lang="en-US" sz="2000" b="1" dirty="0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Upto</a:t>
                      </a:r>
                      <a:r>
                        <a:rPr lang="en-US" sz="2000" dirty="0" smtClean="0"/>
                        <a:t> 1 year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2000 IU/ day 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weeks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400-1000 IU/day</a:t>
                      </a:r>
                      <a:endParaRPr lang="en-US" sz="2000" dirty="0"/>
                    </a:p>
                  </a:txBody>
                  <a:tcPr/>
                </a:tc>
              </a:tr>
              <a:tr h="298269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50,000 IU/ week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</a:tr>
              <a:tr h="2982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1- 18 years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2000 IU/ day 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weeks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600-1000 IU/day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298269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50,000 IU/ week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2982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&gt; 18 years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6000 IU/ day or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8 weeks</a:t>
                      </a:r>
                    </a:p>
                    <a:p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1500- 2000 IU/day</a:t>
                      </a:r>
                    </a:p>
                    <a:p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8269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50,000 IU/ week</a:t>
                      </a:r>
                    </a:p>
                    <a:p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179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Vitamin D supplements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In obese patients ,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patients with </a:t>
            </a:r>
            <a:r>
              <a:rPr lang="en-US" dirty="0" err="1" smtClean="0"/>
              <a:t>malabsorption</a:t>
            </a:r>
            <a:r>
              <a:rPr lang="en-US" dirty="0" smtClean="0"/>
              <a:t> syndromes &amp;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patients on   medications affecting vitamin D metabolism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2- 3 times higher doses </a:t>
            </a:r>
            <a:r>
              <a:rPr lang="en-US" dirty="0" smtClean="0"/>
              <a:t>are required.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6062" y="4419600"/>
            <a:ext cx="1914525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14850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9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Vitamin D supplements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en-US" dirty="0"/>
              <a:t>the 25(OH)D concentration remains </a:t>
            </a:r>
            <a:r>
              <a:rPr lang="en-US" b="1" dirty="0"/>
              <a:t>persistently low </a:t>
            </a:r>
            <a:r>
              <a:rPr lang="en-US" dirty="0"/>
              <a:t>despite several attempts at correction with oral vitamin D,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trial of </a:t>
            </a:r>
            <a:r>
              <a:rPr lang="en-US" b="1" dirty="0"/>
              <a:t>ultraviolet B light therapy </a:t>
            </a:r>
            <a:r>
              <a:rPr lang="en-US" dirty="0"/>
              <a:t>(</a:t>
            </a:r>
            <a:r>
              <a:rPr lang="en-US" dirty="0" err="1"/>
              <a:t>ie</a:t>
            </a:r>
            <a:r>
              <a:rPr lang="en-US" dirty="0"/>
              <a:t>, by tanning lamps) may be considered to improve vitamin D status.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697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Vitamin D supplements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endParaRPr lang="en-US" sz="3200" dirty="0" smtClean="0"/>
          </a:p>
          <a:p>
            <a:pPr marL="342900" lvl="1" indent="-342900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    </a:t>
            </a:r>
            <a:r>
              <a:rPr lang="en-US" sz="3200" dirty="0" smtClean="0">
                <a:solidFill>
                  <a:srgbClr val="FF0000"/>
                </a:solidFill>
              </a:rPr>
              <a:t>For every 100 IU vitamin D3 ingested, blood           level of 25-OH-D increases by  1 </a:t>
            </a:r>
            <a:r>
              <a:rPr lang="en-US" sz="3200" dirty="0" err="1" smtClean="0">
                <a:solidFill>
                  <a:srgbClr val="FF0000"/>
                </a:solidFill>
              </a:rPr>
              <a:t>ng</a:t>
            </a:r>
            <a:r>
              <a:rPr lang="en-US" sz="3200" dirty="0" smtClean="0">
                <a:solidFill>
                  <a:srgbClr val="FF0000"/>
                </a:solidFill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</a:rPr>
              <a:t>mL</a:t>
            </a:r>
            <a:endParaRPr lang="en-US" sz="3200" dirty="0" smtClean="0">
              <a:solidFill>
                <a:srgbClr val="FF0000"/>
              </a:solidFill>
            </a:endParaRPr>
          </a:p>
          <a:p>
            <a:pPr marL="571500" lvl="1" indent="-571500">
              <a:buFont typeface="Arial" pitchFamily="34" charset="0"/>
              <a:buChar char="•"/>
            </a:pPr>
            <a:endParaRPr lang="en-US" sz="3200" dirty="0" smtClean="0"/>
          </a:p>
          <a:p>
            <a:pPr marL="571500" lvl="1" indent="-57150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     10 </a:t>
            </a:r>
            <a:r>
              <a:rPr lang="en-US" sz="3200" dirty="0">
                <a:solidFill>
                  <a:srgbClr val="FF0000"/>
                </a:solidFill>
              </a:rPr>
              <a:t>IU vitamin D is the biological equivalent of </a:t>
            </a:r>
            <a:r>
              <a:rPr lang="en-US" sz="3200" dirty="0" smtClean="0">
                <a:solidFill>
                  <a:srgbClr val="FF0000"/>
                </a:solidFill>
              </a:rPr>
              <a:t>0.25 </a:t>
            </a:r>
            <a:r>
              <a:rPr lang="en-US" sz="3200" dirty="0" err="1">
                <a:solidFill>
                  <a:srgbClr val="FF0000"/>
                </a:solidFill>
              </a:rPr>
              <a:t>μg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cholecalciferol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ergocalciferol</a:t>
            </a:r>
            <a:r>
              <a:rPr lang="en-US" sz="3200" dirty="0"/>
              <a:t>.</a:t>
            </a:r>
          </a:p>
          <a:p>
            <a:pPr marL="571500" lvl="1" indent="-571500">
              <a:buFont typeface="Arial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00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55626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106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0"/>
            <a:ext cx="25908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31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Management..contd..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Need for other vitamins or minerals?</a:t>
            </a:r>
            <a:r>
              <a:rPr lang="en-US" dirty="0" smtClean="0"/>
              <a:t> —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  During treatment for vitamin D deficiency, it is important to consume </a:t>
            </a:r>
            <a:r>
              <a:rPr lang="en-US" b="1" dirty="0" smtClean="0"/>
              <a:t>calcium</a:t>
            </a:r>
            <a:r>
              <a:rPr lang="en-US" dirty="0" smtClean="0"/>
              <a:t>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Calcium can be found in food sources or dietary supplements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9510874"/>
              </p:ext>
            </p:extLst>
          </p:nvPr>
        </p:nvGraphicFramePr>
        <p:xfrm>
          <a:off x="539552" y="4429131"/>
          <a:ext cx="6104150" cy="1577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2075"/>
                <a:gridCol w="3052075"/>
              </a:tblGrid>
              <a:tr h="438153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Group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Dose</a:t>
                      </a:r>
                      <a:endParaRPr lang="en-GB" sz="2000" dirty="0"/>
                    </a:p>
                  </a:txBody>
                  <a:tcPr/>
                </a:tc>
              </a:tr>
              <a:tr h="63341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Men &amp; premenopausal women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FF0000"/>
                          </a:solidFill>
                        </a:rPr>
                        <a:t>1000 mg/ day</a:t>
                      </a:r>
                      <a:endParaRPr lang="en-GB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815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postmenopausal women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FF0000"/>
                          </a:solidFill>
                        </a:rPr>
                        <a:t>1200 mg/ day</a:t>
                      </a:r>
                      <a:endParaRPr lang="en-GB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77072"/>
            <a:ext cx="2286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1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Management..contd..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Monitoring</a:t>
            </a:r>
            <a:r>
              <a:rPr lang="en-US" dirty="0"/>
              <a:t> — 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blood test is recommended to monitor blood levels of 25(OH)D 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3 months </a:t>
            </a:r>
            <a:r>
              <a:rPr lang="en-US" dirty="0"/>
              <a:t>after beginning treatment.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dose of vitamin D may need to be adjusted based on these </a:t>
            </a:r>
            <a:r>
              <a:rPr lang="en-US" dirty="0" smtClean="0"/>
              <a:t>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718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Management..contd..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Side effects</a:t>
            </a:r>
            <a:r>
              <a:rPr lang="en-US" dirty="0"/>
              <a:t> — 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Side </a:t>
            </a:r>
            <a:r>
              <a:rPr lang="en-US" dirty="0"/>
              <a:t>effects of vitamin D are uncommon unless the 25(OH)D level becomes 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very </a:t>
            </a:r>
            <a:r>
              <a:rPr lang="en-US" dirty="0"/>
              <a:t>elevated (&gt;100 </a:t>
            </a:r>
            <a:r>
              <a:rPr lang="en-US" dirty="0" smtClean="0"/>
              <a:t>ng/mL) and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en-US" dirty="0"/>
              <a:t>the person is taking high dose calcium supplements.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529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       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4800" dirty="0" smtClean="0">
                <a:solidFill>
                  <a:srgbClr val="FF0000"/>
                </a:solidFill>
              </a:rPr>
              <a:t>           </a:t>
            </a:r>
            <a:r>
              <a:rPr lang="en-US" sz="6600" b="1" dirty="0" smtClean="0">
                <a:solidFill>
                  <a:srgbClr val="FF0000"/>
                </a:solidFill>
              </a:rPr>
              <a:t>Introduction</a:t>
            </a:r>
            <a:endParaRPr lang="en-US" sz="48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4800" dirty="0" smtClean="0"/>
              <a:t>                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/>
              <a:t>Management..contd..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000" b="1" dirty="0" smtClean="0"/>
          </a:p>
          <a:p>
            <a:pPr marL="0" indent="0">
              <a:buNone/>
            </a:pPr>
            <a:r>
              <a:rPr lang="en-US" sz="4000" b="1" dirty="0" smtClean="0"/>
              <a:t>Exposing bare </a:t>
            </a:r>
            <a:r>
              <a:rPr lang="en-US" sz="4000" b="1" dirty="0"/>
              <a:t>skin to sunlight (ultraviolet B)</a:t>
            </a:r>
            <a:endParaRPr lang="en-US" sz="4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110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8830" y="4011628"/>
            <a:ext cx="3771402" cy="194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442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 smtClean="0"/>
          </a:p>
          <a:p>
            <a:pPr lvl="0"/>
            <a:r>
              <a:rPr lang="en-US" dirty="0" smtClean="0"/>
              <a:t>Full-body </a:t>
            </a:r>
            <a:r>
              <a:rPr lang="en-US" dirty="0"/>
              <a:t>sun exposure producing slight pinkness in light-skinned persons results in vitamin D production equivalent to ingesting 10,000-25,000 IU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111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8223" y="4353931"/>
            <a:ext cx="35052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587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Exposing </a:t>
            </a:r>
            <a:r>
              <a:rPr lang="en-US" sz="3200" b="1" dirty="0" smtClean="0"/>
              <a:t> </a:t>
            </a:r>
            <a:r>
              <a:rPr lang="en-US" sz="3200" b="1" dirty="0"/>
              <a:t>skin to UVB and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the </a:t>
            </a:r>
            <a:r>
              <a:rPr lang="en-US" sz="3200" b="1" dirty="0"/>
              <a:t>risk of skin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Research </a:t>
            </a:r>
            <a:r>
              <a:rPr lang="en-US" dirty="0"/>
              <a:t>to date shows that moderate but frequent sun exposure is </a:t>
            </a:r>
            <a:r>
              <a:rPr lang="en-US" b="1" dirty="0"/>
              <a:t>healthy</a:t>
            </a:r>
            <a:r>
              <a:rPr lang="en-US" dirty="0"/>
              <a:t> but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over exposure </a:t>
            </a:r>
            <a:r>
              <a:rPr lang="en-US" dirty="0"/>
              <a:t>and intense exposure can </a:t>
            </a:r>
            <a:r>
              <a:rPr lang="en-US" b="1" dirty="0">
                <a:solidFill>
                  <a:srgbClr val="FF0000"/>
                </a:solidFill>
              </a:rPr>
              <a:t>increase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risk </a:t>
            </a:r>
            <a:r>
              <a:rPr lang="en-US" dirty="0">
                <a:solidFill>
                  <a:srgbClr val="FF0000"/>
                </a:solidFill>
              </a:rPr>
              <a:t>of skin cancer.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112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19600"/>
            <a:ext cx="278130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85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  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              </a:t>
            </a:r>
            <a:r>
              <a:rPr lang="en-US" sz="4400" b="1" dirty="0" smtClean="0">
                <a:solidFill>
                  <a:srgbClr val="FF0000"/>
                </a:solidFill>
              </a:rPr>
              <a:t>Prevention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/>
            </a:r>
            <a:br>
              <a:rPr lang="en-US" i="1" dirty="0" smtClean="0"/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Unprotected sun exposure is the major source of vitamin D for both children and adults.</a:t>
            </a:r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114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40968"/>
            <a:ext cx="5449887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6927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b="1" i="1" dirty="0" smtClean="0">
              <a:solidFill>
                <a:srgbClr val="FFFF00"/>
              </a:solidFill>
            </a:endParaRPr>
          </a:p>
          <a:p>
            <a:r>
              <a:rPr lang="en-US" b="1" i="1" dirty="0" smtClean="0"/>
              <a:t>10- 15 minutes exposure of hands, arms and face without sunscreen 2-3 times / week may be sufficient</a:t>
            </a:r>
            <a:r>
              <a:rPr lang="en-US" dirty="0"/>
              <a:t> especially between the hours of 10 am and 3 pm</a:t>
            </a:r>
            <a:r>
              <a:rPr lang="en-US" b="1" i="1" dirty="0" smtClean="0"/>
              <a:t> </a:t>
            </a:r>
            <a:r>
              <a:rPr lang="en-US" dirty="0" smtClean="0"/>
              <a:t>( depending on skin sensitivity)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934778"/>
            <a:ext cx="2419350" cy="172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113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Sensible </a:t>
            </a:r>
            <a:r>
              <a:rPr lang="en-US" dirty="0"/>
              <a:t>sun exposure, </a:t>
            </a:r>
            <a:r>
              <a:rPr lang="en-US" dirty="0" smtClean="0"/>
              <a:t>produces </a:t>
            </a:r>
            <a:r>
              <a:rPr lang="en-US" dirty="0"/>
              <a:t>vitamin D in the skin that may last twice as long in the blood compared with ingested vitamin 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67200"/>
            <a:ext cx="224790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11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Prevention..contd..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r>
              <a:rPr lang="en-US" sz="2800" dirty="0" smtClean="0"/>
              <a:t>Recommended </a:t>
            </a:r>
            <a:r>
              <a:rPr lang="en-US" sz="2800" dirty="0"/>
              <a:t>dietary intake of vitamin D for patients at risk of vitamin D deficiency is as follows</a:t>
            </a:r>
            <a:r>
              <a:rPr lang="en-US" sz="2800" baseline="30000" dirty="0"/>
              <a:t> </a:t>
            </a:r>
            <a:r>
              <a:rPr lang="en-US" sz="2800" dirty="0"/>
              <a:t>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5575020"/>
              </p:ext>
            </p:extLst>
          </p:nvPr>
        </p:nvGraphicFramePr>
        <p:xfrm>
          <a:off x="1071538" y="2357430"/>
          <a:ext cx="7086600" cy="4000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300"/>
                <a:gridCol w="3543300"/>
              </a:tblGrid>
              <a:tr h="944744">
                <a:tc>
                  <a:txBody>
                    <a:bodyPr/>
                    <a:lstStyle/>
                    <a:p>
                      <a:r>
                        <a:rPr lang="en-US" dirty="0" smtClean="0"/>
                        <a:t>Age group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Vitamin D supplement</a:t>
                      </a:r>
                      <a:endParaRPr lang="en-US" dirty="0"/>
                    </a:p>
                  </a:txBody>
                  <a:tcPr/>
                </a:tc>
              </a:tr>
              <a:tr h="586880">
                <a:tc>
                  <a:txBody>
                    <a:bodyPr/>
                    <a:lstStyle/>
                    <a:p>
                      <a:r>
                        <a:rPr lang="en-US" dirty="0" smtClean="0"/>
                        <a:t>In infants and children up to 1 year old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at least 400 IU/day, to maximize bone health 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586880">
                <a:tc>
                  <a:txBody>
                    <a:bodyPr/>
                    <a:lstStyle/>
                    <a:p>
                      <a:r>
                        <a:rPr lang="en-US" dirty="0" smtClean="0"/>
                        <a:t>In children and adolescents 1-18 years of 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at least 600 IU/day to maximize bone health 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586880">
                <a:tc>
                  <a:txBody>
                    <a:bodyPr/>
                    <a:lstStyle/>
                    <a:p>
                      <a:r>
                        <a:rPr lang="en-US" dirty="0" smtClean="0"/>
                        <a:t>In adults 19-70 years of 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dirty="0" smtClean="0"/>
                        <a:t>at least 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600 IU/day </a:t>
                      </a:r>
                      <a:r>
                        <a:rPr lang="en-US" dirty="0" smtClean="0"/>
                        <a:t>to maximize bone health and muscle function </a:t>
                      </a:r>
                      <a:endParaRPr lang="en-US" dirty="0"/>
                    </a:p>
                  </a:txBody>
                  <a:tcPr/>
                </a:tc>
              </a:tr>
              <a:tr h="586880">
                <a:tc>
                  <a:txBody>
                    <a:bodyPr/>
                    <a:lstStyle/>
                    <a:p>
                      <a:r>
                        <a:rPr lang="en-US" dirty="0" smtClean="0"/>
                        <a:t>&gt; 70 year of 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dirty="0" smtClean="0"/>
                        <a:t>800 IU/day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2757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Prevention..contd..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C</a:t>
            </a:r>
            <a:r>
              <a:rPr lang="en-US" dirty="0" smtClean="0"/>
              <a:t>anadian </a:t>
            </a:r>
            <a:r>
              <a:rPr lang="en-US" dirty="0" err="1" smtClean="0"/>
              <a:t>Paediatric</a:t>
            </a:r>
            <a:r>
              <a:rPr lang="en-US" dirty="0" smtClean="0"/>
              <a:t> Society recommends </a:t>
            </a:r>
            <a:r>
              <a:rPr lang="en-US" dirty="0"/>
              <a:t>that pregnant or breastfeeding women consider taking 2000 IU/day, that all babies who are exclusively breastfed receive a supplement of 400 </a:t>
            </a:r>
            <a:r>
              <a:rPr lang="en-US" dirty="0" smtClean="0"/>
              <a:t>IU/day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4883" y="4226394"/>
            <a:ext cx="4801493" cy="214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648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Contraindiations</a:t>
            </a:r>
            <a:r>
              <a:rPr lang="en-US" dirty="0" smtClean="0">
                <a:solidFill>
                  <a:srgbClr val="FF0000"/>
                </a:solidFill>
              </a:rPr>
              <a:t> of </a:t>
            </a:r>
            <a:r>
              <a:rPr lang="en-US" dirty="0" err="1" smtClean="0">
                <a:solidFill>
                  <a:srgbClr val="FF0000"/>
                </a:solidFill>
              </a:rPr>
              <a:t>vit</a:t>
            </a:r>
            <a:r>
              <a:rPr lang="en-US" dirty="0" smtClean="0">
                <a:solidFill>
                  <a:srgbClr val="FF0000"/>
                </a:solidFill>
              </a:rPr>
              <a:t> D supplement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Hypersensitivity </a:t>
            </a:r>
            <a:r>
              <a:rPr lang="en-US" dirty="0"/>
              <a:t>to vitamin D, </a:t>
            </a:r>
            <a:endParaRPr lang="en-US" dirty="0" smtClean="0"/>
          </a:p>
          <a:p>
            <a:r>
              <a:rPr lang="en-US" dirty="0" smtClean="0"/>
              <a:t>Primary </a:t>
            </a:r>
            <a:r>
              <a:rPr lang="en-US" dirty="0"/>
              <a:t>hyperparathyroidism</a:t>
            </a:r>
            <a:r>
              <a:rPr lang="en-US" dirty="0" smtClean="0"/>
              <a:t>.</a:t>
            </a:r>
          </a:p>
          <a:p>
            <a:pPr marL="0" indent="0"/>
            <a:r>
              <a:rPr lang="en-US" dirty="0" smtClean="0"/>
              <a:t> “Vitamin </a:t>
            </a:r>
            <a:r>
              <a:rPr lang="en-US" dirty="0"/>
              <a:t>D hypersensitivity syndromes”</a:t>
            </a:r>
          </a:p>
          <a:p>
            <a:pPr marL="0" indent="0"/>
            <a:r>
              <a:rPr lang="en-US" dirty="0"/>
              <a:t> </a:t>
            </a:r>
            <a:r>
              <a:rPr lang="en-US" dirty="0" smtClean="0"/>
              <a:t>Chronic </a:t>
            </a:r>
            <a:r>
              <a:rPr lang="en-US" dirty="0"/>
              <a:t>granulomatous diseases, such as </a:t>
            </a:r>
            <a:r>
              <a:rPr lang="en-US" dirty="0" err="1"/>
              <a:t>sarcoidosis</a:t>
            </a:r>
            <a:r>
              <a:rPr lang="en-US" dirty="0" smtClean="0"/>
              <a:t>, and </a:t>
            </a:r>
            <a:r>
              <a:rPr lang="en-US" dirty="0"/>
              <a:t>lymphoma can become </a:t>
            </a:r>
            <a:r>
              <a:rPr lang="en-US" dirty="0" err="1" smtClean="0"/>
              <a:t>hypercalcemic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07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It wasn't until </a:t>
            </a:r>
            <a:r>
              <a:rPr lang="en-US" dirty="0">
                <a:solidFill>
                  <a:srgbClr val="FF0000"/>
                </a:solidFill>
              </a:rPr>
              <a:t>1889</a:t>
            </a:r>
            <a:r>
              <a:rPr lang="en-US" dirty="0"/>
              <a:t> that the discovery that "</a:t>
            </a:r>
            <a:r>
              <a:rPr lang="en-US" dirty="0">
                <a:solidFill>
                  <a:srgbClr val="FF0000"/>
                </a:solidFill>
              </a:rPr>
              <a:t>sunbathing</a:t>
            </a:r>
            <a:r>
              <a:rPr lang="en-US" dirty="0"/>
              <a:t>" was important for preventing </a:t>
            </a:r>
            <a:r>
              <a:rPr lang="en-US" dirty="0">
                <a:solidFill>
                  <a:srgbClr val="FF0000"/>
                </a:solidFill>
              </a:rPr>
              <a:t>rickets</a:t>
            </a:r>
            <a:r>
              <a:rPr lang="en-US" dirty="0"/>
              <a:t> came about.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Since then, many other health benefits of vitamin D have been discovered.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5344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Effects of intermittent high-dose of vitamin D regimens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Rather </a:t>
            </a:r>
            <a:r>
              <a:rPr lang="en-US" dirty="0"/>
              <a:t>than very high doses of intermittent vitamin D replacements, more frequent lower-doses regimens should be opted. Clearly, further research is needed to better understand these findings.</a:t>
            </a:r>
          </a:p>
        </p:txBody>
      </p:sp>
    </p:spTree>
    <p:extLst>
      <p:ext uri="{BB962C8B-B14F-4D97-AF65-F5344CB8AC3E}">
        <p14:creationId xmlns:p14="http://schemas.microsoft.com/office/powerpoint/2010/main" xmlns="" val="16626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Controversy over Calcium and Vitamin D: Calcium or No Calcium</a:t>
            </a:r>
          </a:p>
        </p:txBody>
      </p:sp>
    </p:spTree>
    <p:extLst>
      <p:ext uri="{BB962C8B-B14F-4D97-AF65-F5344CB8AC3E}">
        <p14:creationId xmlns:p14="http://schemas.microsoft.com/office/powerpoint/2010/main" xmlns="" val="217927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There had been some controversy as regards the additional benefit of adding calcium to vitamin </a:t>
            </a:r>
            <a:r>
              <a:rPr lang="en-US" dirty="0" smtClean="0"/>
              <a:t>D.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Due </a:t>
            </a:r>
            <a:r>
              <a:rPr lang="en-US" dirty="0"/>
              <a:t>to these concerns, it </a:t>
            </a:r>
            <a:r>
              <a:rPr lang="en-US" dirty="0" smtClean="0"/>
              <a:t>is </a:t>
            </a:r>
            <a:r>
              <a:rPr lang="en-US" dirty="0"/>
              <a:t>to recommend </a:t>
            </a:r>
            <a:r>
              <a:rPr lang="en-US" dirty="0" smtClean="0"/>
              <a:t>that supplementing calcium in addition to vitamin </a:t>
            </a:r>
            <a:r>
              <a:rPr lang="en-US" dirty="0"/>
              <a:t>D </a:t>
            </a:r>
            <a:r>
              <a:rPr lang="en-US" dirty="0" smtClean="0"/>
              <a:t>is only for </a:t>
            </a:r>
            <a:r>
              <a:rPr lang="en-US" dirty="0"/>
              <a:t>those who are at increased risk of </a:t>
            </a:r>
            <a:r>
              <a:rPr lang="en-US" dirty="0" smtClean="0"/>
              <a:t>osteoporosis.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653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Vitamin D </a:t>
            </a:r>
            <a:r>
              <a:rPr lang="en-US" b="1" dirty="0" smtClean="0"/>
              <a:t>toxicity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Although excess vitamin D supplementation can lead to </a:t>
            </a:r>
            <a:r>
              <a:rPr lang="en-US" dirty="0" err="1"/>
              <a:t>hypercalcemia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vitamin D </a:t>
            </a:r>
            <a:r>
              <a:rPr lang="en-US" dirty="0" smtClean="0">
                <a:solidFill>
                  <a:srgbClr val="FF0000"/>
                </a:solidFill>
              </a:rPr>
              <a:t>toxicity </a:t>
            </a:r>
            <a:r>
              <a:rPr lang="en-US" dirty="0">
                <a:solidFill>
                  <a:srgbClr val="FF0000"/>
                </a:solidFill>
              </a:rPr>
              <a:t>is extremely </a:t>
            </a:r>
            <a:r>
              <a:rPr lang="en-US" dirty="0" smtClean="0">
                <a:solidFill>
                  <a:srgbClr val="FF0000"/>
                </a:solidFill>
              </a:rPr>
              <a:t>rare</a:t>
            </a:r>
          </a:p>
          <a:p>
            <a:r>
              <a:rPr lang="en-US" dirty="0" smtClean="0"/>
              <a:t>generally </a:t>
            </a:r>
            <a:r>
              <a:rPr lang="en-US" dirty="0"/>
              <a:t>occurs only after ingestion of large doses of vitamin D (&gt;10,000 IU/d) for prolonged periods in patients with normal gut absorption or in patients who may be concurrently ingesting generous if not excessive amounts of calcium.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28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5638799" cy="563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15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Vitamin D toxicity cont..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Excessive intakes of vitamin D can lead to </a:t>
            </a:r>
            <a:r>
              <a:rPr lang="en-US" dirty="0" err="1" smtClean="0"/>
              <a:t>hypercalcemia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The </a:t>
            </a:r>
            <a:r>
              <a:rPr lang="en-US" dirty="0"/>
              <a:t>symptoms of this are 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weakness</a:t>
            </a:r>
            <a:r>
              <a:rPr lang="en-US" dirty="0"/>
              <a:t>, 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confusion,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en-US" dirty="0"/>
              <a:t>constipation</a:t>
            </a:r>
            <a:r>
              <a:rPr lang="en-US" dirty="0" smtClean="0"/>
              <a:t>,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en-US" dirty="0"/>
              <a:t>loss of appetite, and 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development </a:t>
            </a:r>
            <a:r>
              <a:rPr lang="en-US" dirty="0"/>
              <a:t>of painful calcium deposits.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01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Vitamin D Toxicity cont..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Published </a:t>
            </a:r>
            <a:r>
              <a:rPr lang="en-US" dirty="0"/>
              <a:t>reports of vitamin D toxicity have nearly all involved </a:t>
            </a:r>
            <a:r>
              <a:rPr lang="en-US" dirty="0">
                <a:solidFill>
                  <a:srgbClr val="FF0000"/>
                </a:solidFill>
              </a:rPr>
              <a:t>intake ≥ 40,000-50,000 IU per day for prolonged period of </a:t>
            </a:r>
            <a:r>
              <a:rPr lang="en-US" dirty="0" smtClean="0">
                <a:solidFill>
                  <a:srgbClr val="FF0000"/>
                </a:solidFill>
              </a:rPr>
              <a:t>times.</a:t>
            </a:r>
          </a:p>
          <a:p>
            <a:r>
              <a:rPr lang="en-US" dirty="0" smtClean="0"/>
              <a:t>Heavy </a:t>
            </a:r>
            <a:r>
              <a:rPr lang="en-US" dirty="0"/>
              <a:t>sun exposure with excessive supplementation of vitamin </a:t>
            </a:r>
            <a:r>
              <a:rPr lang="en-US" dirty="0" smtClean="0"/>
              <a:t>D</a:t>
            </a:r>
          </a:p>
          <a:p>
            <a:pPr>
              <a:buNone/>
            </a:pPr>
            <a:r>
              <a:rPr lang="en-US" dirty="0" smtClean="0"/>
              <a:t>    causes toxicity.</a:t>
            </a:r>
          </a:p>
        </p:txBody>
      </p:sp>
    </p:spTree>
    <p:extLst>
      <p:ext uri="{BB962C8B-B14F-4D97-AF65-F5344CB8AC3E}">
        <p14:creationId xmlns:p14="http://schemas.microsoft.com/office/powerpoint/2010/main" xmlns="" val="314700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majority of our knowledge about vitamin D has been discovered over the </a:t>
            </a:r>
            <a:r>
              <a:rPr lang="en-US" dirty="0" smtClean="0">
                <a:solidFill>
                  <a:srgbClr val="FF0000"/>
                </a:solidFill>
              </a:rPr>
              <a:t>past 15 years, </a:t>
            </a:r>
            <a:r>
              <a:rPr lang="en-US" dirty="0" smtClean="0"/>
              <a:t>and with the growing issue of deficiencies, more health connections with vitamin D levels are being made.</a:t>
            </a:r>
          </a:p>
          <a:p>
            <a:r>
              <a:rPr lang="en-US" dirty="0" smtClean="0"/>
              <a:t>Correcting vitamin D deficiency is not as simple as taking a pill or getting more sun.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666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Take Home Messages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Vitamin D deficiency is </a:t>
            </a:r>
            <a:r>
              <a:rPr lang="en-US" dirty="0" smtClean="0"/>
              <a:t>common worldwide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25 </a:t>
            </a:r>
            <a:r>
              <a:rPr lang="en-US" dirty="0"/>
              <a:t>OH vitamin D is a predictor of bone health in terms of fracture risk and risk of falls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25 </a:t>
            </a:r>
            <a:r>
              <a:rPr lang="en-US" dirty="0"/>
              <a:t>OH vitamin D is also an independent predictor of risk of </a:t>
            </a:r>
            <a:endParaRPr lang="en-US" dirty="0" smtClean="0"/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000" dirty="0" smtClean="0"/>
              <a:t>Cardiovascular disease,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000" dirty="0" smtClean="0"/>
              <a:t> </a:t>
            </a:r>
            <a:r>
              <a:rPr lang="en-US" sz="3000" dirty="0"/>
              <a:t>hypertension, </a:t>
            </a:r>
            <a:endParaRPr lang="en-US" sz="3000" dirty="0" smtClean="0"/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000" dirty="0" smtClean="0"/>
              <a:t>cancer,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000" dirty="0" smtClean="0"/>
              <a:t> </a:t>
            </a:r>
            <a:r>
              <a:rPr lang="en-US" sz="3000" dirty="0"/>
              <a:t>diabetes</a:t>
            </a:r>
            <a:r>
              <a:rPr lang="en-US" sz="3000" dirty="0" smtClean="0"/>
              <a:t>,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000" dirty="0" smtClean="0"/>
              <a:t> </a:t>
            </a:r>
            <a:r>
              <a:rPr lang="en-US" sz="3000" dirty="0"/>
              <a:t>all cause mortality, </a:t>
            </a:r>
            <a:r>
              <a:rPr lang="en-US" sz="3000" dirty="0" smtClean="0"/>
              <a:t>and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</a:pPr>
            <a:r>
              <a:rPr lang="en-US" sz="3000" dirty="0" smtClean="0"/>
              <a:t> </a:t>
            </a:r>
            <a:r>
              <a:rPr lang="en-US" sz="3000" dirty="0"/>
              <a:t>URTI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4214818"/>
            <a:ext cx="4011594" cy="200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76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 Home </a:t>
            </a:r>
            <a:r>
              <a:rPr lang="en-US" b="1" dirty="0" smtClean="0"/>
              <a:t>Messages..</a:t>
            </a:r>
            <a:r>
              <a:rPr lang="en-US" b="1" dirty="0" err="1" smtClean="0"/>
              <a:t>contd</a:t>
            </a:r>
            <a:r>
              <a:rPr lang="en-US" b="1" dirty="0" smtClean="0"/>
              <a:t>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Sensible sun exposure is a great way to maintain vitamin D sufficiency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129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82647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45024"/>
            <a:ext cx="2420888" cy="229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90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History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</a:t>
            </a:r>
            <a:r>
              <a:rPr lang="en-US" dirty="0" smtClean="0">
                <a:solidFill>
                  <a:srgbClr val="FF0000"/>
                </a:solidFill>
              </a:rPr>
              <a:t>1921, Elmer McCollum </a:t>
            </a:r>
            <a:r>
              <a:rPr lang="en-US" dirty="0" smtClean="0"/>
              <a:t>identified </a:t>
            </a:r>
            <a:r>
              <a:rPr lang="en-US" dirty="0"/>
              <a:t>an </a:t>
            </a:r>
            <a:r>
              <a:rPr lang="en-US" dirty="0" err="1" smtClean="0"/>
              <a:t>antirachitic</a:t>
            </a:r>
            <a:r>
              <a:rPr lang="en-US" dirty="0" smtClean="0"/>
              <a:t> substance </a:t>
            </a:r>
            <a:r>
              <a:rPr lang="en-US" dirty="0"/>
              <a:t>found in certain fats that could </a:t>
            </a:r>
            <a:r>
              <a:rPr lang="en-US" dirty="0">
                <a:solidFill>
                  <a:srgbClr val="FF0000"/>
                </a:solidFill>
              </a:rPr>
              <a:t>prevent rickets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Because </a:t>
            </a:r>
            <a:r>
              <a:rPr lang="en-US" dirty="0"/>
              <a:t>the newly discovered substance was the </a:t>
            </a:r>
            <a:r>
              <a:rPr lang="en-US" b="1" dirty="0">
                <a:solidFill>
                  <a:srgbClr val="FF0000"/>
                </a:solidFill>
              </a:rPr>
              <a:t>fourth</a:t>
            </a:r>
            <a:r>
              <a:rPr lang="en-US" b="1" dirty="0"/>
              <a:t> </a:t>
            </a:r>
            <a:r>
              <a:rPr lang="en-US" dirty="0"/>
              <a:t>vitamin identified, it was called vitamin </a:t>
            </a:r>
            <a:r>
              <a:rPr lang="en-US" dirty="0" smtClean="0"/>
              <a:t>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36912"/>
            <a:ext cx="1752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827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 Home Messages..</a:t>
            </a:r>
            <a:r>
              <a:rPr lang="en-US" b="1" dirty="0" err="1"/>
              <a:t>contd</a:t>
            </a:r>
            <a:r>
              <a:rPr lang="en-US" b="1" dirty="0"/>
              <a:t>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Physicians should </a:t>
            </a:r>
            <a:r>
              <a:rPr lang="en-US" b="1" dirty="0"/>
              <a:t>screen for </a:t>
            </a:r>
            <a:r>
              <a:rPr lang="en-US" dirty="0"/>
              <a:t>vitamin D deficiency who </a:t>
            </a:r>
            <a:r>
              <a:rPr lang="en-US" b="1" dirty="0"/>
              <a:t>are at risk </a:t>
            </a:r>
            <a:r>
              <a:rPr lang="en-US" dirty="0"/>
              <a:t>based on diet, sun exposure, obesity indices, age, sex &amp; lifestyle factors, </a:t>
            </a:r>
            <a:r>
              <a:rPr lang="en-US" b="1" i="1" dirty="0">
                <a:solidFill>
                  <a:srgbClr val="FF0000"/>
                </a:solidFill>
              </a:rPr>
              <a:t>as features of hypovitaminosis D are mostly reversible with proper replacement. </a:t>
            </a:r>
            <a:endParaRPr lang="en-US" b="1" i="1" dirty="0" smtClean="0">
              <a:solidFill>
                <a:srgbClr val="FF0000"/>
              </a:solidFill>
            </a:endParaRPr>
          </a:p>
          <a:p>
            <a:endParaRPr lang="en-US" b="1" i="1" dirty="0" smtClean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46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 Home Messages..</a:t>
            </a:r>
            <a:r>
              <a:rPr lang="en-US" b="1" dirty="0" err="1"/>
              <a:t>contd</a:t>
            </a:r>
            <a:r>
              <a:rPr lang="en-US" b="1" dirty="0"/>
              <a:t>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</a:t>
            </a:r>
            <a:r>
              <a:rPr lang="en-US" dirty="0"/>
              <a:t>health efforts in Bangladesh </a:t>
            </a:r>
            <a:r>
              <a:rPr lang="en-US" dirty="0" smtClean="0"/>
              <a:t>should</a:t>
            </a:r>
            <a:r>
              <a:rPr lang="en-US" dirty="0"/>
              <a:t> </a:t>
            </a:r>
            <a:r>
              <a:rPr lang="en-US" dirty="0" smtClean="0"/>
              <a:t>try to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Increase </a:t>
            </a:r>
            <a:r>
              <a:rPr lang="en-US" dirty="0"/>
              <a:t>awareness about the importance of sun exposure </a:t>
            </a:r>
            <a:r>
              <a:rPr lang="en-US" dirty="0" smtClean="0"/>
              <a:t>and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encourage the </a:t>
            </a:r>
            <a:r>
              <a:rPr lang="en-US" dirty="0"/>
              <a:t>consumption of natural food sources rich in vitamin </a:t>
            </a:r>
            <a:r>
              <a:rPr lang="en-US" dirty="0" smtClean="0"/>
              <a:t>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131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38696"/>
            <a:ext cx="2713902" cy="240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033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Â©ICC/Ian Jacobs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609600"/>
            <a:ext cx="7543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8565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1928</a:t>
            </a:r>
            <a:r>
              <a:rPr lang="en-US" dirty="0"/>
              <a:t> Nobel Prize in Chemistry was awarded to </a:t>
            </a:r>
            <a:r>
              <a:rPr lang="en-US" dirty="0">
                <a:solidFill>
                  <a:srgbClr val="FF0000"/>
                </a:solidFill>
              </a:rPr>
              <a:t>Adolf Windaus</a:t>
            </a:r>
            <a:r>
              <a:rPr lang="en-US" dirty="0"/>
              <a:t>, who discovered the steroid 7-dehydrocholesterol, the precursor of vitamin 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95600"/>
            <a:ext cx="3736454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568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    </a:t>
            </a:r>
            <a:r>
              <a:rPr lang="en-US" dirty="0" smtClean="0"/>
              <a:t>Vitamin D deficiency (VDD) affects almost </a:t>
            </a:r>
            <a:r>
              <a:rPr lang="en-US" dirty="0" smtClean="0">
                <a:solidFill>
                  <a:srgbClr val="FF0000"/>
                </a:solidFill>
              </a:rPr>
              <a:t>50%</a:t>
            </a:r>
            <a:r>
              <a:rPr lang="en-US" dirty="0" smtClean="0"/>
              <a:t> of the population. </a:t>
            </a:r>
          </a:p>
          <a:p>
            <a:r>
              <a:rPr lang="en-US" dirty="0" smtClean="0"/>
              <a:t>    </a:t>
            </a:r>
            <a:r>
              <a:rPr lang="en-US" dirty="0" smtClean="0">
                <a:solidFill>
                  <a:srgbClr val="FF0000"/>
                </a:solidFill>
              </a:rPr>
              <a:t>estimated 1 billion </a:t>
            </a:r>
            <a:r>
              <a:rPr lang="en-US" dirty="0" smtClean="0"/>
              <a:t>people worldwide, across all ethnicities and age groups. </a:t>
            </a:r>
          </a:p>
          <a:p>
            <a:r>
              <a:rPr lang="en-US" dirty="0" smtClean="0"/>
              <a:t>   High prevalence of VDD is a particularly important public health issue because of its </a:t>
            </a:r>
            <a:r>
              <a:rPr lang="en-US" dirty="0" smtClean="0">
                <a:solidFill>
                  <a:srgbClr val="FF0000"/>
                </a:solidFill>
              </a:rPr>
              <a:t>independent risk factor </a:t>
            </a:r>
            <a:r>
              <a:rPr lang="en-US" dirty="0" smtClean="0"/>
              <a:t>for total morbidity and mortality in the general population.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Vitamin D: </a:t>
            </a:r>
            <a:r>
              <a:rPr lang="en-US" b="1" dirty="0">
                <a:solidFill>
                  <a:srgbClr val="002060"/>
                </a:solidFill>
              </a:rPr>
              <a:t>The Sunshine </a:t>
            </a:r>
            <a:r>
              <a:rPr lang="en-US" b="1" dirty="0" smtClean="0">
                <a:solidFill>
                  <a:srgbClr val="002060"/>
                </a:solidFill>
              </a:rPr>
              <a:t>Hormone</a:t>
            </a:r>
            <a:endParaRPr lang="en-US" altLang="en-US" dirty="0" smtClean="0">
              <a:solidFill>
                <a:srgbClr val="002060"/>
              </a:solidFill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90696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 smtClean="0"/>
              <a:t>Fat soluble vitamin (stored in fat)</a:t>
            </a:r>
          </a:p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Hormone precursor </a:t>
            </a:r>
          </a:p>
          <a:p>
            <a:pPr lvl="1" eaLnBrk="1" hangingPunct="1"/>
            <a:r>
              <a:rPr lang="en-US" altLang="en-US" sz="3200" dirty="0" smtClean="0"/>
              <a:t>acts more like a hormone than a vitamin </a:t>
            </a:r>
          </a:p>
          <a:p>
            <a:pPr eaLnBrk="1" hangingPunct="1"/>
            <a:r>
              <a:rPr lang="en-US" altLang="en-US" dirty="0" smtClean="0"/>
              <a:t>Related to steroid hormones</a:t>
            </a:r>
          </a:p>
          <a:p>
            <a:pPr lvl="1" eaLnBrk="1" hangingPunct="1"/>
            <a:r>
              <a:rPr lang="en-US" altLang="en-US" sz="3200" dirty="0" smtClean="0"/>
              <a:t>“</a:t>
            </a:r>
            <a:r>
              <a:rPr lang="en-US" altLang="en-US" sz="3200" dirty="0" err="1" smtClean="0">
                <a:solidFill>
                  <a:srgbClr val="FF0000"/>
                </a:solidFill>
              </a:rPr>
              <a:t>neurosteroid</a:t>
            </a:r>
            <a:r>
              <a:rPr lang="en-US" altLang="en-US" sz="3200" dirty="0" smtClean="0">
                <a:solidFill>
                  <a:srgbClr val="FF0000"/>
                </a:solidFill>
              </a:rPr>
              <a:t>”</a:t>
            </a:r>
            <a:r>
              <a:rPr lang="en-US" altLang="en-US" sz="3200" dirty="0" smtClean="0"/>
              <a:t>, endogenous, synthesized from cholesterol, regulator of a number of genes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105400"/>
            <a:ext cx="2976562" cy="160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79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Forms of Vitamin 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Vitamin D consists of 2 bioequivalent forms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25096576"/>
              </p:ext>
            </p:extLst>
          </p:nvPr>
        </p:nvGraphicFramePr>
        <p:xfrm>
          <a:off x="0" y="2057401"/>
          <a:ext cx="9144000" cy="5494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2362200"/>
                <a:gridCol w="4953000"/>
              </a:tblGrid>
              <a:tr h="1471512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Form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Other Name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Source</a:t>
                      </a:r>
                      <a:endParaRPr lang="en-US" sz="3200" dirty="0"/>
                    </a:p>
                  </a:txBody>
                  <a:tcPr/>
                </a:tc>
              </a:tr>
              <a:tr h="87843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Vitamin D2  (D2)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Ergocalciferol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800" dirty="0" smtClean="0"/>
                        <a:t>dietary vegetable sources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800" dirty="0" smtClean="0"/>
                        <a:t>oral supplements</a:t>
                      </a:r>
                      <a:endParaRPr lang="en-US" sz="2800" dirty="0"/>
                    </a:p>
                  </a:txBody>
                  <a:tcPr/>
                </a:tc>
              </a:tr>
              <a:tr h="245065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Vitamin D3 (D3)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Cholecalciferol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800" dirty="0" smtClean="0"/>
                        <a:t>skin exposure to UVB radiation in sunlight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800" dirty="0" smtClean="0"/>
                        <a:t>food sources such as oily fish and variably fortified foods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800" dirty="0" smtClean="0"/>
                        <a:t>oral supplements</a:t>
                      </a:r>
                    </a:p>
                    <a:p>
                      <a:pPr marL="285750" indent="-285750">
                        <a:buFont typeface="Arial" pitchFamily="34" charset="0"/>
                        <a:buNone/>
                      </a:pPr>
                      <a:endParaRPr lang="en-US" sz="2800" dirty="0" smtClean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0403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0663"/>
            <a:ext cx="7772400" cy="1920875"/>
          </a:xfrm>
        </p:spPr>
        <p:txBody>
          <a:bodyPr/>
          <a:lstStyle/>
          <a:p>
            <a:pPr eaLnBrk="1" hangingPunct="1"/>
            <a:r>
              <a:rPr lang="en-US" sz="4000" smtClean="0"/>
              <a:t>D3 ≠ D2 ≠ 1</a:t>
            </a:r>
            <a:r>
              <a:rPr lang="en-US" sz="4000" smtClean="0">
                <a:sym typeface="Symbol" pitchFamily="-112" charset="2"/>
              </a:rPr>
              <a:t>,25-di(OH)-D3</a:t>
            </a:r>
            <a:br>
              <a:rPr lang="en-US" sz="4000" smtClean="0">
                <a:sym typeface="Symbol" pitchFamily="-112" charset="2"/>
              </a:rPr>
            </a:br>
            <a:r>
              <a:rPr lang="en-US" sz="4000" smtClean="0">
                <a:sym typeface="Symbol" pitchFamily="-112" charset="2"/>
              </a:rPr>
              <a:t/>
            </a:r>
            <a:br>
              <a:rPr lang="en-US" sz="4000" smtClean="0">
                <a:sym typeface="Symbol" pitchFamily="-112" charset="2"/>
              </a:rPr>
            </a:br>
            <a:endParaRPr lang="en-US" sz="400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D3 is made in the skin* (or ingested in supplements) – not biologically active</a:t>
            </a:r>
          </a:p>
          <a:p>
            <a:pPr lvl="1" eaLnBrk="1" hangingPunct="1"/>
            <a:r>
              <a:rPr lang="en-US" sz="2400" dirty="0" smtClean="0"/>
              <a:t> </a:t>
            </a:r>
            <a:r>
              <a:rPr lang="en-US" sz="2400" dirty="0" err="1" smtClean="0"/>
              <a:t>Cholecalciferol</a:t>
            </a:r>
            <a:endParaRPr lang="en-US" sz="2400" dirty="0" smtClean="0"/>
          </a:p>
          <a:p>
            <a:pPr eaLnBrk="1" hangingPunct="1"/>
            <a:r>
              <a:rPr lang="en-US" sz="2800" dirty="0" smtClean="0"/>
              <a:t>D2 is from plants** (not humans) – only 1/3 as active as D3</a:t>
            </a:r>
          </a:p>
          <a:p>
            <a:pPr lvl="1" eaLnBrk="1" hangingPunct="1"/>
            <a:r>
              <a:rPr lang="en-US" sz="2400" dirty="0" smtClean="0"/>
              <a:t> </a:t>
            </a:r>
            <a:r>
              <a:rPr lang="en-US" sz="2400" dirty="0" err="1" smtClean="0"/>
              <a:t>Ergocalciferol</a:t>
            </a:r>
            <a:r>
              <a:rPr lang="en-US" sz="2400" dirty="0" smtClean="0"/>
              <a:t> </a:t>
            </a:r>
          </a:p>
          <a:p>
            <a:pPr eaLnBrk="1" hangingPunct="1"/>
            <a:r>
              <a:rPr lang="en-US" sz="2800" dirty="0" smtClean="0"/>
              <a:t>1</a:t>
            </a:r>
            <a:r>
              <a:rPr lang="en-US" sz="2800" dirty="0" smtClean="0">
                <a:sym typeface="Symbol" pitchFamily="-112" charset="2"/>
              </a:rPr>
              <a:t>,25-di(OH)-D3 is converted in the kidney and other tissues - biologically active </a:t>
            </a:r>
          </a:p>
          <a:p>
            <a:pPr lvl="1" eaLnBrk="1" hangingPunct="1"/>
            <a:r>
              <a:rPr lang="en-US" sz="2400" dirty="0" smtClean="0"/>
              <a:t>“Vitamin D”</a:t>
            </a:r>
          </a:p>
          <a:p>
            <a:pPr lvl="1" eaLnBrk="1" hangingPunct="1"/>
            <a:r>
              <a:rPr lang="en-US" sz="2400" dirty="0" err="1" smtClean="0"/>
              <a:t>Calcitriol</a:t>
            </a:r>
            <a:r>
              <a:rPr lang="en-US" sz="2400" dirty="0" smtClean="0"/>
              <a:t> </a:t>
            </a:r>
          </a:p>
          <a:p>
            <a:pPr eaLnBrk="1" hangingPunct="1"/>
            <a:r>
              <a:rPr lang="en-US" sz="2800" dirty="0" smtClean="0"/>
              <a:t>25-OH-D is the storage form, </a:t>
            </a:r>
            <a:r>
              <a:rPr lang="en-US" sz="2800" dirty="0" smtClean="0">
                <a:solidFill>
                  <a:srgbClr val="FF0000"/>
                </a:solidFill>
              </a:rPr>
              <a:t>NOT</a:t>
            </a:r>
            <a:r>
              <a:rPr lang="en-US" sz="2800" dirty="0" smtClean="0"/>
              <a:t> biol. active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04800" y="6415088"/>
            <a:ext cx="8494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rebuchet MS" pitchFamily="-112" charset="0"/>
              </a:rPr>
              <a:t>*From 7-dehydrocholesterol				**From </a:t>
            </a:r>
            <a:r>
              <a:rPr lang="en-US" dirty="0" err="1">
                <a:latin typeface="Trebuchet MS" pitchFamily="-112" charset="0"/>
              </a:rPr>
              <a:t>ergosterol</a:t>
            </a:r>
            <a:endParaRPr lang="en-US" dirty="0">
              <a:latin typeface="Trebuchet MS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267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5400" dirty="0" smtClean="0"/>
              <a:t>   </a:t>
            </a:r>
          </a:p>
          <a:p>
            <a:pPr>
              <a:buNone/>
            </a:pPr>
            <a:r>
              <a:rPr lang="en-US" sz="5400" dirty="0" smtClean="0"/>
              <a:t>                  </a:t>
            </a:r>
            <a:r>
              <a:rPr lang="en-US" sz="5400" b="1" dirty="0" smtClean="0">
                <a:solidFill>
                  <a:srgbClr val="FF0000"/>
                </a:solidFill>
              </a:rPr>
              <a:t>Sources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Scenario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A 17-year- old girl presented to OPD with the complaints of generalized body aches &amp; pains for 6 months. </a:t>
            </a:r>
          </a:p>
          <a:p>
            <a:r>
              <a:rPr lang="en-US" dirty="0" smtClean="0"/>
              <a:t>She was over wt.</a:t>
            </a:r>
          </a:p>
          <a:p>
            <a:r>
              <a:rPr lang="en-US" dirty="0" smtClean="0"/>
              <a:t>Examination was unremarkable except her BMI was 27.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6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514600"/>
            <a:ext cx="8229600" cy="3505200"/>
          </a:xfrm>
        </p:spPr>
        <p:txBody>
          <a:bodyPr/>
          <a:lstStyle/>
          <a:p>
            <a:r>
              <a:rPr lang="en-US" dirty="0"/>
              <a:t>Vitamin D is unique, in terms of its metabolism and physiologic features and the human reliance on both endogenous production (activation through exposure to </a:t>
            </a:r>
            <a:r>
              <a:rPr lang="en-US" dirty="0" smtClean="0"/>
              <a:t>ultraviolet B </a:t>
            </a:r>
            <a:r>
              <a:rPr lang="en-US" dirty="0"/>
              <a:t>light) and exogenous sources (diet, primarily fortified foods) to meet biological requirements.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"/>
            <a:ext cx="3124194" cy="2393130"/>
          </a:xfrm>
          <a:prstGeom prst="ellipse">
            <a:avLst/>
          </a:prstGeom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29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vitamin D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477477" cy="420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120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fontAlgn="t">
              <a:spcBef>
                <a:spcPts val="0"/>
              </a:spcBef>
            </a:pPr>
            <a:endParaRPr lang="en-US" dirty="0"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9980930"/>
              </p:ext>
            </p:extLst>
          </p:nvPr>
        </p:nvGraphicFramePr>
        <p:xfrm>
          <a:off x="381000" y="1371600"/>
          <a:ext cx="83820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3314"/>
                <a:gridCol w="5268686"/>
              </a:tblGrid>
              <a:tr h="12072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%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Source</a:t>
                      </a:r>
                      <a:endParaRPr lang="en-US" sz="3200" dirty="0"/>
                    </a:p>
                  </a:txBody>
                  <a:tcPr/>
                </a:tc>
              </a:tr>
              <a:tr h="24628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About 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70-90%</a:t>
                      </a:r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is made in the skin by the action of ultraviolet light from the sun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</a:tr>
              <a:tr h="143530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10-30%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from diet.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4543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Aside from rich sources such as oily fish, the vitamin D content of most foods is between </a:t>
            </a:r>
            <a:r>
              <a:rPr lang="en-US" dirty="0" smtClean="0">
                <a:solidFill>
                  <a:srgbClr val="FF0000"/>
                </a:solidFill>
              </a:rPr>
              <a:t>50 and 200 IU per serving</a:t>
            </a:r>
            <a:r>
              <a:rPr lang="en-US" dirty="0" smtClean="0"/>
              <a:t>.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This value varies greatly by region of the world because </a:t>
            </a:r>
            <a:r>
              <a:rPr lang="en-US" dirty="0" smtClean="0">
                <a:solidFill>
                  <a:srgbClr val="FF0000"/>
                </a:solidFill>
              </a:rPr>
              <a:t>fortification</a:t>
            </a:r>
            <a:r>
              <a:rPr lang="en-US" dirty="0" smtClean="0"/>
              <a:t> markedly improves the availability of vitamin D through diet.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184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Relation of sunlight &amp; Vitamin D</a:t>
            </a:r>
            <a:endParaRPr lang="en-US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8600" y="1143000"/>
            <a:ext cx="8610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20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77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</a:t>
            </a:r>
            <a:r>
              <a:rPr lang="en-US" sz="4800" b="1" dirty="0" smtClean="0">
                <a:solidFill>
                  <a:srgbClr val="FF0000"/>
                </a:solidFill>
              </a:rPr>
              <a:t>Facts about Vitamin D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Vitamin D Basics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Units: </a:t>
            </a:r>
            <a:r>
              <a:rPr lang="en-US" dirty="0" err="1" smtClean="0"/>
              <a:t>ng</a:t>
            </a:r>
            <a:r>
              <a:rPr lang="en-US" dirty="0" smtClean="0"/>
              <a:t>/</a:t>
            </a:r>
            <a:r>
              <a:rPr lang="en-US" dirty="0" err="1" smtClean="0"/>
              <a:t>mL</a:t>
            </a:r>
            <a:r>
              <a:rPr lang="en-US" dirty="0" smtClean="0"/>
              <a:t> vs. </a:t>
            </a:r>
            <a:r>
              <a:rPr lang="en-US" dirty="0" err="1" smtClean="0"/>
              <a:t>nmol</a:t>
            </a:r>
            <a:r>
              <a:rPr lang="en-US" dirty="0" smtClean="0"/>
              <a:t>/L</a:t>
            </a:r>
          </a:p>
          <a:p>
            <a:pPr lvl="1" eaLnBrk="1" hangingPunct="1"/>
            <a:r>
              <a:rPr lang="en-US" sz="2400" dirty="0" smtClean="0"/>
              <a:t> 2.5 </a:t>
            </a:r>
            <a:r>
              <a:rPr lang="en-US" sz="2400" dirty="0" err="1" smtClean="0"/>
              <a:t>nmol</a:t>
            </a:r>
            <a:r>
              <a:rPr lang="en-US" sz="2400" dirty="0" smtClean="0"/>
              <a:t>/L = 1 </a:t>
            </a:r>
            <a:r>
              <a:rPr lang="en-US" sz="2400" dirty="0" err="1" smtClean="0"/>
              <a:t>ng</a:t>
            </a:r>
            <a:r>
              <a:rPr lang="en-US" sz="2400" dirty="0" smtClean="0"/>
              <a:t>/</a:t>
            </a:r>
            <a:r>
              <a:rPr lang="en-US" sz="2400" dirty="0" err="1" smtClean="0"/>
              <a:t>mL</a:t>
            </a:r>
            <a:endParaRPr lang="en-US" sz="2400" dirty="0" smtClean="0"/>
          </a:p>
          <a:p>
            <a:pPr lvl="1" eaLnBrk="1" hangingPunct="1"/>
            <a:r>
              <a:rPr lang="en-US" sz="2400" dirty="0" smtClean="0"/>
              <a:t> If data are in </a:t>
            </a:r>
            <a:r>
              <a:rPr lang="en-US" sz="2400" dirty="0" err="1" smtClean="0"/>
              <a:t>nmol</a:t>
            </a:r>
            <a:r>
              <a:rPr lang="en-US" sz="2400" dirty="0" smtClean="0"/>
              <a:t>/L, divide by 2.5 for </a:t>
            </a:r>
            <a:r>
              <a:rPr lang="en-US" sz="2400" dirty="0" err="1" smtClean="0"/>
              <a:t>ng</a:t>
            </a:r>
            <a:r>
              <a:rPr lang="en-US" sz="2400" dirty="0" smtClean="0"/>
              <a:t>/</a:t>
            </a:r>
            <a:r>
              <a:rPr lang="en-US" sz="2400" dirty="0" err="1" smtClean="0"/>
              <a:t>mL</a:t>
            </a:r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eaLnBrk="1" hangingPunct="1"/>
            <a:r>
              <a:rPr lang="en-US" dirty="0" smtClean="0"/>
              <a:t>Rule of thumb</a:t>
            </a:r>
          </a:p>
          <a:p>
            <a:pPr lvl="1" eaLnBrk="1" hangingPunct="1"/>
            <a:r>
              <a:rPr lang="en-US" sz="2400" dirty="0" smtClean="0"/>
              <a:t>For every 100 IU vitamin D3 ingested, blood level of 25-OH-D increases by 1 </a:t>
            </a:r>
            <a:r>
              <a:rPr lang="en-US" sz="2400" dirty="0" err="1" smtClean="0"/>
              <a:t>ng</a:t>
            </a:r>
            <a:r>
              <a:rPr lang="en-US" sz="2400" dirty="0" smtClean="0"/>
              <a:t>/</a:t>
            </a:r>
            <a:r>
              <a:rPr lang="en-US" sz="2400" dirty="0" err="1" smtClean="0"/>
              <a:t>mL</a:t>
            </a:r>
            <a:endParaRPr lang="en-US" sz="2400" dirty="0" smtClean="0"/>
          </a:p>
          <a:p>
            <a:pPr lvl="1" eaLnBrk="1" hangingPunct="1">
              <a:buNone/>
            </a:pPr>
            <a:endParaRPr lang="en-US" sz="2400" dirty="0" smtClean="0"/>
          </a:p>
          <a:p>
            <a:pPr lvl="2" eaLnBrk="1" hangingPunct="1"/>
            <a:r>
              <a:rPr lang="en-US" sz="2400" dirty="0" smtClean="0"/>
              <a:t> 1 </a:t>
            </a:r>
            <a:r>
              <a:rPr lang="en-US" sz="2400" dirty="0" smtClean="0">
                <a:sym typeface="Symbol" pitchFamily="-112" charset="2"/>
              </a:rPr>
              <a:t>g of D3 or D2 = 40 IU</a:t>
            </a:r>
          </a:p>
        </p:txBody>
      </p:sp>
    </p:spTree>
    <p:extLst>
      <p:ext uri="{BB962C8B-B14F-4D97-AF65-F5344CB8AC3E}">
        <p14:creationId xmlns:p14="http://schemas.microsoft.com/office/powerpoint/2010/main" xmlns="" val="154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txBody>
          <a:bodyPr/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pic>
        <p:nvPicPr>
          <p:cNvPr id="4" name="Picture 2" descr="http://4.bp.blogspot.com/-LkQrVN6KslQ/TsgTi5m2IeI/AAAAAAAAAOs/lpGfmPcRrgA/s1600/Jablonski_skin_color_2000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5029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" y="12954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 billion cases of Deficiency or Insufficiency worldwide</a:t>
            </a:r>
            <a:endParaRPr lang="en-US" sz="2800" b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1"/>
            <a:ext cx="4038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1"/>
            <a:ext cx="77724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Prevalence of Vitamin D Deficiency</a:t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219200"/>
            <a:ext cx="7772400" cy="5029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In several studies, 40 to 100% of U.S. and European elderly men and women  are vitamin D deficient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More than 50% of postmenopausal women taking </a:t>
            </a:r>
            <a:r>
              <a:rPr lang="en-US" sz="2800" dirty="0" err="1" smtClean="0"/>
              <a:t>rx</a:t>
            </a:r>
            <a:r>
              <a:rPr lang="en-US" sz="2800" dirty="0" smtClean="0"/>
              <a:t> for osteoporosis are vitamin D deficient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45/80 (56.2%) of geriatric patients in a UCDSOM study of </a:t>
            </a:r>
            <a:r>
              <a:rPr lang="en-US" sz="2800" dirty="0" err="1" smtClean="0"/>
              <a:t>vit</a:t>
            </a:r>
            <a:r>
              <a:rPr lang="en-US" sz="2800" dirty="0" smtClean="0"/>
              <a:t>. D education intervention study were vitamin D deficient.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800" dirty="0" smtClean="0"/>
              <a:t> </a:t>
            </a:r>
          </a:p>
          <a:p>
            <a:pPr>
              <a:lnSpc>
                <a:spcPct val="90000"/>
              </a:lnSpc>
              <a:buNone/>
            </a:pPr>
            <a:endParaRPr lang="en-US" sz="1700" dirty="0" smtClean="0"/>
          </a:p>
          <a:p>
            <a:pPr>
              <a:lnSpc>
                <a:spcPct val="90000"/>
              </a:lnSpc>
              <a:buNone/>
            </a:pPr>
            <a:endParaRPr lang="en-US" sz="1700" dirty="0" smtClean="0"/>
          </a:p>
          <a:p>
            <a:pPr>
              <a:lnSpc>
                <a:spcPct val="90000"/>
              </a:lnSpc>
              <a:buNone/>
            </a:pPr>
            <a:r>
              <a:rPr lang="en-US" sz="1700" dirty="0" smtClean="0"/>
              <a:t>                                                    (</a:t>
            </a:r>
            <a:r>
              <a:rPr lang="en-US" sz="1700" dirty="0" err="1" smtClean="0"/>
              <a:t>Holick</a:t>
            </a:r>
            <a:r>
              <a:rPr lang="en-US" sz="1700" dirty="0" smtClean="0"/>
              <a:t> et al. J </a:t>
            </a:r>
            <a:r>
              <a:rPr lang="en-US" sz="1700" dirty="0" err="1" smtClean="0"/>
              <a:t>Clin</a:t>
            </a:r>
            <a:r>
              <a:rPr lang="en-US" sz="1700" dirty="0" smtClean="0"/>
              <a:t> </a:t>
            </a:r>
            <a:r>
              <a:rPr lang="en-US" sz="1700" dirty="0" err="1" smtClean="0"/>
              <a:t>Endocrinol</a:t>
            </a:r>
            <a:r>
              <a:rPr lang="en-US" sz="1700" dirty="0" smtClean="0"/>
              <a:t> </a:t>
            </a:r>
            <a:r>
              <a:rPr lang="en-US" sz="1700" dirty="0" err="1" smtClean="0"/>
              <a:t>Metab</a:t>
            </a:r>
            <a:r>
              <a:rPr lang="en-US" sz="1700" dirty="0" smtClean="0"/>
              <a:t> 2005)</a:t>
            </a:r>
          </a:p>
          <a:p>
            <a:pPr>
              <a:lnSpc>
                <a:spcPct val="90000"/>
              </a:lnSpc>
              <a:buNone/>
            </a:pPr>
            <a:r>
              <a:rPr lang="en-US" sz="1700" dirty="0" smtClean="0"/>
              <a:t>                                                   (</a:t>
            </a:r>
            <a:r>
              <a:rPr lang="en-US" sz="1700" dirty="0" err="1" smtClean="0"/>
              <a:t>VandeGriend</a:t>
            </a:r>
            <a:r>
              <a:rPr lang="en-US" sz="1700" dirty="0" smtClean="0"/>
              <a:t> et al. J Am </a:t>
            </a:r>
            <a:r>
              <a:rPr lang="en-US" sz="1700" dirty="0" err="1" smtClean="0"/>
              <a:t>Pharm</a:t>
            </a:r>
            <a:r>
              <a:rPr lang="en-US" sz="1700" dirty="0" smtClean="0"/>
              <a:t> Assoc 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Her baseline investigations were </a:t>
            </a:r>
            <a:r>
              <a:rPr lang="en-US" dirty="0" smtClean="0">
                <a:solidFill>
                  <a:srgbClr val="FF0000"/>
                </a:solidFill>
              </a:rPr>
              <a:t>normal.</a:t>
            </a:r>
          </a:p>
          <a:p>
            <a:endParaRPr lang="en-US" dirty="0"/>
          </a:p>
          <a:p>
            <a:r>
              <a:rPr lang="en-US" dirty="0" smtClean="0"/>
              <a:t>She was </a:t>
            </a:r>
            <a:r>
              <a:rPr lang="en-US" b="1" i="1" dirty="0" smtClean="0">
                <a:solidFill>
                  <a:srgbClr val="FF0000"/>
                </a:solidFill>
              </a:rPr>
              <a:t>not improved </a:t>
            </a:r>
            <a:r>
              <a:rPr lang="en-US" dirty="0" smtClean="0"/>
              <a:t>after symptomatic measures, like pain killers, calcium supplements &amp; antidepressants.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199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lang="en-US" dirty="0" smtClean="0"/>
              <a:t>Regional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7467600" cy="4648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Northern China where 42% of infants were found to suffer from this disease during the winter/spring period.</a:t>
            </a:r>
          </a:p>
          <a:p>
            <a:r>
              <a:rPr lang="en-US" dirty="0" smtClean="0"/>
              <a:t>North China (Beijing) </a:t>
            </a:r>
            <a:r>
              <a:rPr lang="en-US" dirty="0" err="1" smtClean="0"/>
              <a:t>hypovitaminosis</a:t>
            </a:r>
            <a:r>
              <a:rPr lang="en-US" dirty="0" smtClean="0"/>
              <a:t>: 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 89% of Chinese adolescent girls 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 48% of old men had severe deficiency</a:t>
            </a:r>
          </a:p>
          <a:p>
            <a:pPr>
              <a:buNone/>
            </a:pPr>
            <a:r>
              <a:rPr lang="en-US" dirty="0" smtClean="0"/>
              <a:t> Among postmenopausal women serum 25(OH)D level  lower amongst the Malays (44±11nmol/L) than the Chinese (69±16nmol/L) </a:t>
            </a:r>
          </a:p>
          <a:p>
            <a:r>
              <a:rPr lang="en-US" dirty="0" smtClean="0"/>
              <a:t> In SEA ,80% of the apparently healthy population is deficient in vitamin D (&lt;20 </a:t>
            </a:r>
            <a:r>
              <a:rPr lang="en-US" dirty="0" err="1" smtClean="0"/>
              <a:t>ng</a:t>
            </a:r>
            <a:r>
              <a:rPr lang="en-US" dirty="0" smtClean="0"/>
              <a:t>/</a:t>
            </a:r>
            <a:r>
              <a:rPr lang="en-US" dirty="0" err="1" smtClean="0"/>
              <a:t>mL</a:t>
            </a:r>
            <a:r>
              <a:rPr lang="en-US" dirty="0" smtClean="0"/>
              <a:t>) and up to 40% of the population is severely deficient (&lt;9 </a:t>
            </a:r>
            <a:r>
              <a:rPr lang="en-US" dirty="0" err="1" smtClean="0"/>
              <a:t>ng</a:t>
            </a:r>
            <a:r>
              <a:rPr lang="en-US" dirty="0" smtClean="0"/>
              <a:t>/</a:t>
            </a:r>
            <a:r>
              <a:rPr lang="en-US" dirty="0" err="1" smtClean="0"/>
              <a:t>mL</a:t>
            </a:r>
            <a:r>
              <a:rPr lang="en-US" dirty="0" smtClean="0"/>
              <a:t>).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638800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   </a:t>
            </a:r>
            <a:r>
              <a:rPr lang="en-US" sz="1400" dirty="0" err="1" smtClean="0"/>
              <a:t>Holick</a:t>
            </a:r>
            <a:r>
              <a:rPr lang="en-US" sz="1400" dirty="0" smtClean="0"/>
              <a:t> MF. Vitamin D Deficiency. N </a:t>
            </a:r>
            <a:r>
              <a:rPr lang="en-US" sz="1400" dirty="0" err="1" smtClean="0"/>
              <a:t>Engl</a:t>
            </a:r>
            <a:r>
              <a:rPr lang="en-US" sz="1400" dirty="0" smtClean="0"/>
              <a:t> J Med 2007; 357: 266--281.</a:t>
            </a:r>
          </a:p>
          <a:p>
            <a:r>
              <a:rPr lang="en-US" sz="1400" dirty="0" smtClean="0"/>
              <a:t>  </a:t>
            </a:r>
            <a:r>
              <a:rPr lang="en-US" sz="1400" dirty="0" err="1" smtClean="0"/>
              <a:t>Arya</a:t>
            </a:r>
            <a:r>
              <a:rPr lang="en-US" sz="1400" dirty="0" smtClean="0"/>
              <a:t> V, </a:t>
            </a:r>
            <a:r>
              <a:rPr lang="en-US" sz="1400" dirty="0" err="1" smtClean="0"/>
              <a:t>Bhambri</a:t>
            </a:r>
            <a:r>
              <a:rPr lang="en-US" sz="1400" dirty="0" smtClean="0"/>
              <a:t> R, </a:t>
            </a:r>
            <a:r>
              <a:rPr lang="en-US" sz="1400" dirty="0" err="1" smtClean="0"/>
              <a:t>Godbole</a:t>
            </a:r>
            <a:r>
              <a:rPr lang="en-US" sz="1400" dirty="0" smtClean="0"/>
              <a:t> MM, </a:t>
            </a:r>
            <a:r>
              <a:rPr lang="en-US" sz="1400" dirty="0" err="1" smtClean="0"/>
              <a:t>Mithal</a:t>
            </a:r>
            <a:r>
              <a:rPr lang="en-US" sz="1400" dirty="0" smtClean="0"/>
              <a:t> </a:t>
            </a:r>
            <a:r>
              <a:rPr lang="en-US" sz="1400" dirty="0" err="1" smtClean="0"/>
              <a:t>A.Vitamin</a:t>
            </a:r>
            <a:r>
              <a:rPr lang="en-US" sz="1400" dirty="0" smtClean="0"/>
              <a:t> D </a:t>
            </a:r>
            <a:r>
              <a:rPr lang="en-US" sz="1400" dirty="0" err="1" smtClean="0"/>
              <a:t>tatus</a:t>
            </a:r>
            <a:r>
              <a:rPr lang="en-US" sz="1400" dirty="0" smtClean="0"/>
              <a:t> and its relationship with bone mineral density in</a:t>
            </a:r>
          </a:p>
          <a:p>
            <a:r>
              <a:rPr lang="en-US" sz="1400" dirty="0" smtClean="0"/>
              <a:t>  healthy Asian Indians. </a:t>
            </a:r>
            <a:r>
              <a:rPr lang="en-US" sz="1400" dirty="0" err="1" smtClean="0"/>
              <a:t>Osteoporsis</a:t>
            </a:r>
            <a:r>
              <a:rPr lang="en-US" sz="1400" dirty="0" smtClean="0"/>
              <a:t> </a:t>
            </a:r>
            <a:r>
              <a:rPr lang="en-US" sz="1400" dirty="0" err="1" smtClean="0"/>
              <a:t>Int</a:t>
            </a:r>
            <a:r>
              <a:rPr lang="en-US" sz="1400" dirty="0" smtClean="0"/>
              <a:t> 2004; 15(1): 56-- 61.</a:t>
            </a:r>
          </a:p>
          <a:p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50261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Prevalence of </a:t>
            </a:r>
            <a:r>
              <a:rPr lang="en-US" dirty="0" err="1" smtClean="0"/>
              <a:t>hypovitaminosis</a:t>
            </a:r>
            <a:r>
              <a:rPr lang="en-US" dirty="0" smtClean="0"/>
              <a:t> D (25(OH)D &lt;75nmol/L) in postmenopausal women 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 47% in Thailand, 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49% in Malaysia,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 90% in Japan 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 92% in South Korea</a:t>
            </a:r>
          </a:p>
          <a:p>
            <a:pPr marL="514350" indent="-514350">
              <a:buNone/>
            </a:pPr>
            <a:endParaRPr lang="en-US" dirty="0" smtClean="0"/>
          </a:p>
          <a:p>
            <a:r>
              <a:rPr lang="en-US" dirty="0" smtClean="0"/>
              <a:t>  The mean serum 25(OH)D concentration was 48nmol/L in premenopausal women from Indonesia (6°S) and Malaysia (2°N)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South East Asia, Middle East and North Africa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7390477" cy="264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1031"/>
          <a:stretch>
            <a:fillRect/>
          </a:stretch>
        </p:blipFill>
        <p:spPr bwMode="auto">
          <a:xfrm>
            <a:off x="457201" y="4114800"/>
            <a:ext cx="7391399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Pakistan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4873752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 Pakistan</a:t>
            </a:r>
            <a:r>
              <a:rPr lang="en-US" dirty="0" smtClean="0"/>
              <a:t>: </a:t>
            </a:r>
          </a:p>
          <a:p>
            <a:r>
              <a:rPr lang="en-US" dirty="0" smtClean="0"/>
              <a:t>The median level of serum vitamin D was 18.8 (IQ range 12.65–24.62) </a:t>
            </a:r>
            <a:r>
              <a:rPr lang="en-US" dirty="0" err="1" smtClean="0"/>
              <a:t>ng</a:t>
            </a:r>
            <a:r>
              <a:rPr lang="en-US" dirty="0" smtClean="0"/>
              <a:t>/</a:t>
            </a:r>
            <a:r>
              <a:rPr lang="en-US" dirty="0" err="1" smtClean="0"/>
              <a:t>dL</a:t>
            </a:r>
            <a:r>
              <a:rPr lang="en-US" dirty="0" smtClean="0"/>
              <a:t>. A total of 253 (84.3%) respondents had low levels (30ng/</a:t>
            </a:r>
            <a:r>
              <a:rPr lang="en-US" dirty="0" err="1" smtClean="0"/>
              <a:t>dL</a:t>
            </a:r>
            <a:r>
              <a:rPr lang="en-US" dirty="0" smtClean="0"/>
              <a:t>) of 25OH vitamin D.</a:t>
            </a:r>
          </a:p>
          <a:p>
            <a:r>
              <a:rPr lang="en-US" dirty="0" smtClean="0"/>
              <a:t>In Karachi, 55% of infants and 45% of mothers had very low serum 25(OH)D levels (&lt;25 </a:t>
            </a:r>
            <a:r>
              <a:rPr lang="en-US" dirty="0" err="1" smtClean="0"/>
              <a:t>nmol</a:t>
            </a:r>
            <a:r>
              <a:rPr lang="en-US" dirty="0" smtClean="0"/>
              <a:t>/L or 10 </a:t>
            </a:r>
            <a:r>
              <a:rPr lang="en-US" dirty="0" err="1" smtClean="0"/>
              <a:t>ng</a:t>
            </a:r>
            <a:r>
              <a:rPr lang="en-US" dirty="0" smtClean="0"/>
              <a:t>/</a:t>
            </a:r>
            <a:r>
              <a:rPr lang="en-US" dirty="0" err="1" smtClean="0"/>
              <a:t>mL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027003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Adil</a:t>
            </a:r>
            <a:r>
              <a:rPr lang="en-US" sz="1200" dirty="0" smtClean="0"/>
              <a:t> Sheikh1, </a:t>
            </a:r>
            <a:r>
              <a:rPr lang="en-US" sz="1200" dirty="0" err="1" smtClean="0"/>
              <a:t>Zeb</a:t>
            </a:r>
            <a:r>
              <a:rPr lang="en-US" sz="1200" dirty="0" smtClean="0"/>
              <a:t> Saeed1, </a:t>
            </a:r>
            <a:r>
              <a:rPr lang="en-US" sz="1200" dirty="0" err="1" smtClean="0"/>
              <a:t>Syed</a:t>
            </a:r>
            <a:r>
              <a:rPr lang="en-US" sz="1200" dirty="0" smtClean="0"/>
              <a:t> Ali </a:t>
            </a:r>
            <a:r>
              <a:rPr lang="en-US" sz="1200" dirty="0" err="1" smtClean="0"/>
              <a:t>Danial</a:t>
            </a:r>
            <a:r>
              <a:rPr lang="en-US" sz="1200" dirty="0" smtClean="0"/>
              <a:t> Jafri2, </a:t>
            </a:r>
            <a:r>
              <a:rPr lang="en-US" sz="1200" dirty="0" err="1" smtClean="0"/>
              <a:t>Iffat</a:t>
            </a:r>
            <a:r>
              <a:rPr lang="en-US" sz="1200" dirty="0" smtClean="0"/>
              <a:t> Yazdani2, </a:t>
            </a:r>
            <a:r>
              <a:rPr lang="en-US" sz="1200" dirty="0" err="1" smtClean="0"/>
              <a:t>Syed</a:t>
            </a:r>
            <a:r>
              <a:rPr lang="en-US" sz="1200" dirty="0" smtClean="0"/>
              <a:t> </a:t>
            </a:r>
            <a:r>
              <a:rPr lang="en-US" sz="1200" dirty="0" err="1" smtClean="0"/>
              <a:t>Ather</a:t>
            </a:r>
            <a:r>
              <a:rPr lang="en-US" sz="1200" dirty="0" smtClean="0"/>
              <a:t> Hussain2*Vitamin D Levels in Asymptomatic Adults-A Population Survey in Karachi, Pakistan. </a:t>
            </a:r>
            <a:r>
              <a:rPr lang="en-US" sz="1200" dirty="0" err="1" smtClean="0"/>
              <a:t>PLoS</a:t>
            </a:r>
            <a:r>
              <a:rPr lang="en-US" sz="1200" dirty="0" smtClean="0"/>
              <a:t> ONE | www.plosone.org 1 March 2012 | Volume 7 | Issue 3 | e33452</a:t>
            </a:r>
          </a:p>
          <a:p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lang="en-US" dirty="0" smtClean="0"/>
              <a:t>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7467600" cy="50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b="1" dirty="0" smtClean="0"/>
              <a:t>In North India (27ºN</a:t>
            </a:r>
            <a:r>
              <a:rPr lang="en-US" sz="2400" dirty="0" smtClean="0"/>
              <a:t>): </a:t>
            </a:r>
            <a:r>
              <a:rPr lang="en-US" sz="2400" dirty="0" err="1" smtClean="0"/>
              <a:t>Hypovitaminosis</a:t>
            </a:r>
            <a:r>
              <a:rPr lang="en-US" sz="2400" dirty="0" smtClean="0"/>
              <a:t> D in </a:t>
            </a:r>
          </a:p>
          <a:p>
            <a:r>
              <a:rPr lang="en-US" sz="2400" dirty="0" smtClean="0"/>
              <a:t>96% of neonates , 91% of healthy school girls , 78% of healthy hospital staff  and 84% of pregnant women . </a:t>
            </a:r>
          </a:p>
          <a:p>
            <a:pPr>
              <a:buNone/>
            </a:pPr>
            <a:r>
              <a:rPr lang="en-US" sz="2400" b="1" dirty="0" smtClean="0"/>
              <a:t> In South India (13ºN</a:t>
            </a:r>
            <a:r>
              <a:rPr lang="en-US" sz="2400" dirty="0" smtClean="0"/>
              <a:t>): </a:t>
            </a:r>
            <a:r>
              <a:rPr lang="en-US" sz="2400" dirty="0" err="1" smtClean="0"/>
              <a:t>hypovitaminosis</a:t>
            </a:r>
            <a:r>
              <a:rPr lang="en-US" sz="2400" dirty="0" smtClean="0"/>
              <a:t> D  </a:t>
            </a:r>
          </a:p>
          <a:p>
            <a:r>
              <a:rPr lang="en-US" sz="2400" dirty="0" smtClean="0"/>
              <a:t> Inverse relationship between measured serum 25(OH)D levels and PTH levels</a:t>
            </a:r>
          </a:p>
          <a:p>
            <a:r>
              <a:rPr lang="en-US" sz="2400" dirty="0" smtClean="0"/>
              <a:t>Vitamin D levels were significantly higher in rural compared to urban subjects</a:t>
            </a:r>
          </a:p>
          <a:p>
            <a:pPr>
              <a:buNone/>
            </a:pPr>
            <a:r>
              <a:rPr lang="en-US" sz="2400" b="1" dirty="0" err="1" smtClean="0"/>
              <a:t>Lucknow,India</a:t>
            </a:r>
            <a:r>
              <a:rPr lang="en-US" sz="2400" dirty="0" smtClean="0"/>
              <a:t>  found that 84%t of pregnant women had 25(OH)D values below 22 </a:t>
            </a:r>
            <a:r>
              <a:rPr lang="en-US" sz="2400" dirty="0" err="1" smtClean="0"/>
              <a:t>ng</a:t>
            </a:r>
            <a:r>
              <a:rPr lang="en-US" sz="2400" dirty="0" smtClean="0"/>
              <a:t>/</a:t>
            </a:r>
            <a:r>
              <a:rPr lang="en-US" sz="2400" dirty="0" err="1" smtClean="0"/>
              <a:t>mL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5562600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Sachan</a:t>
            </a:r>
            <a:r>
              <a:rPr lang="en-US" sz="1200" dirty="0" smtClean="0"/>
              <a:t> A, Gupta R, Das V, et al. (2005) High prevalence of vitamin D deficiency among pregnant women and their newborns in northern India. Am J </a:t>
            </a:r>
            <a:r>
              <a:rPr lang="en-US" sz="1200" dirty="0" err="1" smtClean="0"/>
              <a:t>Clin</a:t>
            </a:r>
            <a:r>
              <a:rPr lang="en-US" sz="1200" dirty="0" smtClean="0"/>
              <a:t> </a:t>
            </a:r>
            <a:r>
              <a:rPr lang="en-US" sz="1200" dirty="0" err="1" smtClean="0"/>
              <a:t>Nutr</a:t>
            </a:r>
            <a:r>
              <a:rPr lang="en-US" sz="1200" dirty="0" smtClean="0"/>
              <a:t> 81:1060-1064. </a:t>
            </a:r>
          </a:p>
          <a:p>
            <a:r>
              <a:rPr lang="en-US" sz="1200" dirty="0" smtClean="0"/>
              <a:t>8. </a:t>
            </a:r>
            <a:r>
              <a:rPr lang="en-US" sz="1200" dirty="0" err="1" smtClean="0"/>
              <a:t>Puri</a:t>
            </a:r>
            <a:r>
              <a:rPr lang="en-US" sz="1200" dirty="0" smtClean="0"/>
              <a:t> S, </a:t>
            </a:r>
            <a:r>
              <a:rPr lang="en-US" sz="1200" dirty="0" err="1" smtClean="0"/>
              <a:t>Marwaha</a:t>
            </a:r>
            <a:r>
              <a:rPr lang="en-US" sz="1200" dirty="0" smtClean="0"/>
              <a:t> RK, </a:t>
            </a:r>
            <a:r>
              <a:rPr lang="en-US" sz="1200" dirty="0" err="1" smtClean="0"/>
              <a:t>Agarwal</a:t>
            </a:r>
            <a:r>
              <a:rPr lang="en-US" sz="1200" dirty="0" smtClean="0"/>
              <a:t> N, et al. (2008) Vitamin D status of apparently healthy schoolgirls from two different socioeconomic strata in Delhi: relation to nutrition and lifestyle. Br J </a:t>
            </a:r>
            <a:r>
              <a:rPr lang="en-US" sz="1200" dirty="0" err="1" smtClean="0"/>
              <a:t>Nutr</a:t>
            </a:r>
            <a:r>
              <a:rPr lang="en-US" sz="1200" dirty="0" smtClean="0"/>
              <a:t> 99:876-882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r>
              <a:rPr lang="en-US" dirty="0" err="1" smtClean="0"/>
              <a:t>Srilankna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7467600" cy="45720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In Sri Lanka (7ºN), mean 25(OH)D among healthy females was 35.3nmol/L </a:t>
            </a:r>
          </a:p>
          <a:p>
            <a:r>
              <a:rPr lang="en-US" dirty="0" smtClean="0"/>
              <a:t> 40.5% of them had 25(OH)D values below 25nmol/L .</a:t>
            </a:r>
          </a:p>
          <a:p>
            <a:pPr marL="514350" indent="-514350"/>
            <a:r>
              <a:rPr lang="en-US" dirty="0" smtClean="0"/>
              <a:t>High </a:t>
            </a:r>
            <a:r>
              <a:rPr lang="en-US" dirty="0" err="1" smtClean="0"/>
              <a:t>prevalences</a:t>
            </a:r>
            <a:endParaRPr lang="en-US" dirty="0" smtClean="0"/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Skin pigmentation 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 traditional clothing.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 Air pollution 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limited outdoor activity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 urban population 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5562601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Rodrigo MD (2007) Peak bone mass measured by </a:t>
            </a:r>
            <a:r>
              <a:rPr lang="en-US" sz="1200" dirty="0" err="1" smtClean="0"/>
              <a:t>phalangeal</a:t>
            </a:r>
            <a:r>
              <a:rPr lang="en-US" sz="1200" dirty="0" smtClean="0"/>
              <a:t> BMD and its association with nutritional status, socioeconomics status and physical activity: a community based cross sectional study in Galle district, Sri Lanka. In. Extract from PHD thesis (unpublished).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Bangladesh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8382000" cy="518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Vitamin D deficiency (serum 25-OHD level &lt;25 </a:t>
            </a:r>
            <a:r>
              <a:rPr lang="en-US" dirty="0" err="1" smtClean="0"/>
              <a:t>nmol</a:t>
            </a:r>
            <a:r>
              <a:rPr lang="en-US" dirty="0" smtClean="0"/>
              <a:t>/l) was detected in 39% of young women (university students), 30% in veiled women and 38% in diabetic women, respectively.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Vitamin D insufficiency defined as serum 25-OHD concentration &lt;40 </a:t>
            </a:r>
            <a:r>
              <a:rPr lang="en-US" dirty="0" err="1" smtClean="0"/>
              <a:t>nmol</a:t>
            </a:r>
            <a:r>
              <a:rPr lang="en-US" dirty="0" smtClean="0"/>
              <a:t>/l was detected in 78% of group A, 83% in group B and 76% in group C, respectively.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60198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Md</a:t>
            </a:r>
            <a:r>
              <a:rPr lang="en-US" sz="1200" dirty="0" smtClean="0"/>
              <a:t> </a:t>
            </a:r>
            <a:r>
              <a:rPr lang="en-US" sz="1200" dirty="0" err="1" smtClean="0"/>
              <a:t>Zahirul</a:t>
            </a:r>
            <a:r>
              <a:rPr lang="en-US" sz="1200" dirty="0" smtClean="0"/>
              <a:t> Islam PhD1, Mohammed </a:t>
            </a:r>
            <a:r>
              <a:rPr lang="en-US" sz="1200" dirty="0" err="1" smtClean="0"/>
              <a:t>Akhtaruzzaman</a:t>
            </a:r>
            <a:r>
              <a:rPr lang="en-US" sz="1200" dirty="0" smtClean="0"/>
              <a:t> PhD2 and </a:t>
            </a:r>
            <a:r>
              <a:rPr lang="en-US" sz="1200" dirty="0" err="1" smtClean="0"/>
              <a:t>Christel</a:t>
            </a:r>
            <a:r>
              <a:rPr lang="en-US" sz="1200" dirty="0" smtClean="0"/>
              <a:t> </a:t>
            </a:r>
            <a:r>
              <a:rPr lang="en-US" sz="1200" dirty="0" err="1" smtClean="0"/>
              <a:t>Lamberg-Allardt</a:t>
            </a:r>
            <a:r>
              <a:rPr lang="en-US" sz="1200" dirty="0" smtClean="0"/>
              <a:t> PhD,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Hypovitaminosis</a:t>
            </a:r>
            <a:r>
              <a:rPr lang="en-US" sz="1200" b="1" dirty="0" smtClean="0"/>
              <a:t> D is common in both veiled and </a:t>
            </a:r>
            <a:r>
              <a:rPr lang="en-US" sz="1200" b="1" dirty="0" err="1" smtClean="0"/>
              <a:t>nonveiled</a:t>
            </a:r>
            <a:r>
              <a:rPr lang="en-US" sz="1200" b="1" dirty="0" smtClean="0"/>
              <a:t> Bangladeshi women.</a:t>
            </a:r>
            <a:r>
              <a:rPr lang="fi-FI" sz="1200" i="1" dirty="0" smtClean="0"/>
              <a:t> Asia Pac J Clin Nutr 2006;15 (1): 81-87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Bangladesh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Vitamin D deficiency (serum 25-OHD level &lt;25 </a:t>
            </a:r>
            <a:r>
              <a:rPr lang="en-US" dirty="0" err="1" smtClean="0"/>
              <a:t>nmol</a:t>
            </a:r>
            <a:r>
              <a:rPr lang="en-US" dirty="0" smtClean="0"/>
              <a:t>/l) was detected in 39% of young women (university students), 30% in veiled women and 38% in diabetic women, respectively. </a:t>
            </a:r>
          </a:p>
          <a:p>
            <a:pPr>
              <a:buNone/>
            </a:pPr>
            <a:r>
              <a:rPr lang="en-US" dirty="0" smtClean="0"/>
              <a:t>Vitamin D insufficiency defined as serum 25-OHD concentration &lt;40 </a:t>
            </a:r>
            <a:r>
              <a:rPr lang="en-US" dirty="0" err="1" smtClean="0"/>
              <a:t>nmol</a:t>
            </a:r>
            <a:r>
              <a:rPr lang="en-US" dirty="0" smtClean="0"/>
              <a:t>/l was detected in 78% of group A, 83% in group B and 76% in group C, respectively.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56388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Md</a:t>
            </a:r>
            <a:r>
              <a:rPr lang="en-US" sz="1200" dirty="0" smtClean="0"/>
              <a:t> </a:t>
            </a:r>
            <a:r>
              <a:rPr lang="en-US" sz="1200" dirty="0" err="1" smtClean="0"/>
              <a:t>Zahirul</a:t>
            </a:r>
            <a:r>
              <a:rPr lang="en-US" sz="1200" dirty="0" smtClean="0"/>
              <a:t> Islam PhD1, Mohammed </a:t>
            </a:r>
            <a:r>
              <a:rPr lang="en-US" sz="1200" dirty="0" err="1" smtClean="0"/>
              <a:t>Akhtaruzzaman</a:t>
            </a:r>
            <a:r>
              <a:rPr lang="en-US" sz="1200" dirty="0" smtClean="0"/>
              <a:t> PhD2 and </a:t>
            </a:r>
            <a:r>
              <a:rPr lang="en-US" sz="1200" dirty="0" err="1" smtClean="0"/>
              <a:t>Christel</a:t>
            </a:r>
            <a:r>
              <a:rPr lang="en-US" sz="1200" dirty="0" smtClean="0"/>
              <a:t> </a:t>
            </a:r>
            <a:r>
              <a:rPr lang="en-US" sz="1200" dirty="0" err="1" smtClean="0"/>
              <a:t>Lamberg-Allardt</a:t>
            </a:r>
            <a:r>
              <a:rPr lang="en-US" sz="1200" dirty="0" smtClean="0"/>
              <a:t> PhD,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Hypovitaminosis</a:t>
            </a:r>
            <a:r>
              <a:rPr lang="en-US" sz="1200" b="1" dirty="0" smtClean="0"/>
              <a:t> D is common in both veiled and </a:t>
            </a:r>
            <a:r>
              <a:rPr lang="en-US" sz="1200" b="1" dirty="0" err="1" smtClean="0"/>
              <a:t>nonveiled</a:t>
            </a:r>
            <a:r>
              <a:rPr lang="en-US" sz="1200" b="1" dirty="0" smtClean="0"/>
              <a:t> Bangladeshi women.</a:t>
            </a:r>
            <a:r>
              <a:rPr lang="fi-FI" sz="1200" i="1" dirty="0" smtClean="0"/>
              <a:t> Asia Pac J Clin Nutr 2006;15 (1): 81-87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Knowledge in </a:t>
            </a:r>
            <a:r>
              <a:rPr lang="en-US" sz="3600" dirty="0" err="1" smtClean="0"/>
              <a:t>bangladesh</a:t>
            </a:r>
            <a:r>
              <a:rPr lang="en-US" sz="3600" dirty="0" smtClean="0"/>
              <a:t> (rural and Urban)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7467600" cy="41910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Though the rural students are less familiar with vitamin D (p&lt;0.001) and osteoporosis (p=0.0056) than urban students, they exercise a healthy diet in terms of milk consumption (p&lt;0.0001) and engage themselves more in outdoor activities</a:t>
            </a:r>
          </a:p>
          <a:p>
            <a:r>
              <a:rPr lang="en-US" dirty="0" smtClean="0"/>
              <a:t> Spend more time in sunlight (p&lt;0.0001) than the urban students. </a:t>
            </a:r>
          </a:p>
          <a:p>
            <a:r>
              <a:rPr lang="en-US" dirty="0" smtClean="0"/>
              <a:t>Thus the rural students may require less supplemental support of calcium and/or vitamin D than the urban students (p&lt;0.0001).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5943600"/>
            <a:ext cx="77724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Dewan</a:t>
            </a:r>
            <a:r>
              <a:rPr lang="en-US" sz="1100" dirty="0" smtClean="0"/>
              <a:t> </a:t>
            </a:r>
            <a:r>
              <a:rPr lang="en-US" sz="1100" dirty="0" err="1" smtClean="0"/>
              <a:t>Taslima</a:t>
            </a:r>
            <a:r>
              <a:rPr lang="en-US" sz="1100" dirty="0" smtClean="0"/>
              <a:t> Akhter1†, </a:t>
            </a:r>
            <a:r>
              <a:rPr lang="en-US" sz="1100" dirty="0" err="1" smtClean="0"/>
              <a:t>Riaz</a:t>
            </a:r>
            <a:r>
              <a:rPr lang="en-US" sz="1100" dirty="0" smtClean="0"/>
              <a:t> Uddin2†*, </a:t>
            </a:r>
            <a:r>
              <a:rPr lang="en-US" sz="1100" dirty="0" err="1" smtClean="0"/>
              <a:t>Dilshad</a:t>
            </a:r>
            <a:r>
              <a:rPr lang="en-US" sz="1100" dirty="0" smtClean="0"/>
              <a:t> Yasmin2 and </a:t>
            </a:r>
            <a:r>
              <a:rPr lang="en-US" sz="1100" dirty="0" err="1" smtClean="0"/>
              <a:t>Rajia</a:t>
            </a:r>
            <a:r>
              <a:rPr lang="en-US" sz="1100" dirty="0" smtClean="0"/>
              <a:t> Sultana Nijhu2</a:t>
            </a:r>
          </a:p>
          <a:p>
            <a:r>
              <a:rPr lang="en-US" sz="1100" dirty="0" smtClean="0"/>
              <a:t> Calcium and Vitamin D Related Knowledge in 16-18 Years Old Adolescents: Does Living in Urban or Rural Areas Matter  J </a:t>
            </a:r>
            <a:r>
              <a:rPr lang="en-US" sz="1100" dirty="0" err="1" smtClean="0"/>
              <a:t>Nutr</a:t>
            </a:r>
            <a:r>
              <a:rPr lang="en-US" sz="1100" dirty="0" smtClean="0"/>
              <a:t> Food </a:t>
            </a:r>
            <a:r>
              <a:rPr lang="en-US" sz="1100" dirty="0" err="1" smtClean="0"/>
              <a:t>Sci</a:t>
            </a:r>
            <a:r>
              <a:rPr lang="en-US" sz="1100" dirty="0" smtClean="0"/>
              <a:t>  Volume 3 • Issue 6 • 1000240 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467600" cy="838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Men (Husband) versus Pregnant Women in Bangladesh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66800"/>
            <a:ext cx="7467600" cy="5105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50% of the men but only 23% of women spent ≥2 hours outdoors per day during daytime hours (n = 82, p=0.0007). </a:t>
            </a:r>
          </a:p>
          <a:p>
            <a:r>
              <a:rPr lang="en-US" dirty="0" smtClean="0"/>
              <a:t>24% of men and 0% of women reported outdoor professions (p&lt;0.0001).</a:t>
            </a:r>
          </a:p>
          <a:p>
            <a:r>
              <a:rPr lang="en-US" dirty="0" smtClean="0"/>
              <a:t>Men’s mean 25(OH)D (55.2 ±17.5 </a:t>
            </a:r>
            <a:r>
              <a:rPr lang="en-US" dirty="0" err="1" smtClean="0"/>
              <a:t>nmol</a:t>
            </a:r>
            <a:r>
              <a:rPr lang="en-US" dirty="0" smtClean="0"/>
              <a:t>/L) was significantly higher than women’s (21.6 ±10.7nmol/L) </a:t>
            </a:r>
          </a:p>
          <a:p>
            <a:r>
              <a:rPr lang="en-US" dirty="0" smtClean="0"/>
              <a:t>(mean difference = 30.7 </a:t>
            </a:r>
            <a:r>
              <a:rPr lang="en-US" dirty="0" err="1" smtClean="0"/>
              <a:t>nmol</a:t>
            </a:r>
            <a:r>
              <a:rPr lang="en-US" dirty="0" smtClean="0"/>
              <a:t>/L; p&lt;0.0001).</a:t>
            </a:r>
          </a:p>
          <a:p>
            <a:r>
              <a:rPr lang="en-US" dirty="0" smtClean="0"/>
              <a:t> A significantly lower proportion of men (6.0%) were vitamin D deficient (25(OH)D&lt;30nmol/L) </a:t>
            </a:r>
            <a:r>
              <a:rPr lang="en-US" dirty="0" err="1" smtClean="0"/>
              <a:t>vs</a:t>
            </a:r>
            <a:r>
              <a:rPr lang="en-US" dirty="0" smtClean="0"/>
              <a:t> women (21.7%; p&lt;0.0001)</a:t>
            </a:r>
            <a:endParaRPr lang="en-US" dirty="0"/>
          </a:p>
        </p:txBody>
      </p:sp>
      <p:sp>
        <p:nvSpPr>
          <p:cNvPr id="99329" name="Rectangle 1"/>
          <p:cNvSpPr>
            <a:spLocks noChangeArrowheads="1"/>
          </p:cNvSpPr>
          <p:nvPr/>
        </p:nvSpPr>
        <p:spPr bwMode="auto">
          <a:xfrm>
            <a:off x="609600" y="5943600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2"/>
              </a:rPr>
              <a:t>Joy Shi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2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4"/>
              </a:rPr>
              <a:t>Eszter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4"/>
              </a:rPr>
              <a:t> Papp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2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5"/>
              </a:rPr>
              <a:t>Abdullah Al Mahmud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3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6"/>
              </a:rPr>
              <a:t>Alison Gernand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4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and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hlinkClick r:id="rId7"/>
              </a:rPr>
              <a:t>aniel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hlinkClick r:id="rId7"/>
              </a:rPr>
              <a:t> Roth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hlinkClick r:id="rId3"/>
              </a:rPr>
              <a:t>1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hlinkClick r:id="rId3"/>
              </a:rPr>
              <a:t>2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8"/>
              </a:rPr>
              <a:t>Lindsay Ruiter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1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2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JHPN,Vol</a:t>
            </a:r>
            <a:r>
              <a:rPr lang="en-US" sz="1200" b="1" dirty="0" smtClean="0"/>
              <a:t> 10:11-16Vitamin D Status of Husbands of Pregnant Women in Dhaka, Bangladesh</a:t>
            </a:r>
            <a:endParaRPr lang="en-US" sz="1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Her vitamin D level was done, which revealed-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892643"/>
              </p:ext>
            </p:extLst>
          </p:nvPr>
        </p:nvGraphicFramePr>
        <p:xfrm>
          <a:off x="914400" y="3200400"/>
          <a:ext cx="6825952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2133600"/>
                <a:gridCol w="2558752"/>
              </a:tblGrid>
              <a:tr h="9525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Vitamin D level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Normal range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Interpretation</a:t>
                      </a:r>
                      <a:endParaRPr lang="en-US" sz="2400" dirty="0"/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7.2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ng</a:t>
                      </a:r>
                      <a:r>
                        <a:rPr lang="en-US" sz="2400" dirty="0" smtClean="0"/>
                        <a:t>/mL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&gt; 30  </a:t>
                      </a:r>
                      <a:r>
                        <a:rPr lang="en-US" sz="2400" dirty="0" err="1" smtClean="0"/>
                        <a:t>ng</a:t>
                      </a:r>
                      <a:r>
                        <a:rPr lang="en-US" sz="2400" dirty="0" smtClean="0"/>
                        <a:t>/mL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severe deficiency 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1860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Low (l) versus high(H) socioeconomic in Bangladesh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191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Seventeen percent of women in group L and 12% of women in group H had serum 25-OHD concentration &lt;25 </a:t>
            </a:r>
            <a:r>
              <a:rPr lang="en-US" dirty="0" err="1" smtClean="0"/>
              <a:t>nmol</a:t>
            </a:r>
            <a:r>
              <a:rPr lang="en-US" dirty="0" smtClean="0"/>
              <a:t>/l. </a:t>
            </a:r>
          </a:p>
          <a:p>
            <a:r>
              <a:rPr lang="en-US" dirty="0" err="1" smtClean="0"/>
              <a:t>Hypovitaminosis</a:t>
            </a:r>
            <a:r>
              <a:rPr lang="en-US" dirty="0" smtClean="0"/>
              <a:t> D (serum 25-OHD concentration  37.5 </a:t>
            </a:r>
            <a:r>
              <a:rPr lang="en-US" dirty="0" err="1" smtClean="0"/>
              <a:t>nmol</a:t>
            </a:r>
            <a:r>
              <a:rPr lang="en-US" dirty="0" smtClean="0"/>
              <a:t>/l) was observed in 50% of subjects in group L and 38% of subjects in group H, respectively.</a:t>
            </a:r>
          </a:p>
          <a:p>
            <a:r>
              <a:rPr lang="en-US" dirty="0" smtClean="0"/>
              <a:t> The prevalence of </a:t>
            </a:r>
            <a:r>
              <a:rPr lang="en-US" dirty="0" err="1" smtClean="0"/>
              <a:t>hypovitaminosis</a:t>
            </a:r>
            <a:r>
              <a:rPr lang="en-US" dirty="0" smtClean="0"/>
              <a:t> was higher in lactating subjects of the groups L and H (63 and 46%, respectively)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8839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MZ Islam1, C Lamberg-Allardt1*, M Ka¨rkka¨inen1, T Outila1, Q Salamatullah2 and AA Shamim2Vitamin D deficiency: a concern in premenopausal Bangladeshi women of two socio-economic groups in rural and urban region. European Journal of Clinical Nutrition (2002) 56, 51–56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DMCH study (Preeclampsia and </a:t>
            </a:r>
            <a:r>
              <a:rPr lang="en-US" sz="3200" dirty="0" err="1" smtClean="0"/>
              <a:t>Eclampsia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886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prevalence of vitamin D insufficiency was very high with more than 3 quarters (78 %) of all subjects having a serum 25(OH)D level &lt; 30 </a:t>
            </a:r>
            <a:r>
              <a:rPr lang="en-US" dirty="0" err="1" smtClean="0"/>
              <a:t>ng</a:t>
            </a:r>
            <a:r>
              <a:rPr lang="en-US" dirty="0" smtClean="0"/>
              <a:t>/ml. </a:t>
            </a:r>
          </a:p>
          <a:p>
            <a:r>
              <a:rPr lang="en-US" dirty="0" smtClean="0"/>
              <a:t>The mean serum 25(OH)D level was 24.86 </a:t>
            </a:r>
            <a:r>
              <a:rPr lang="en-US" dirty="0" err="1" smtClean="0"/>
              <a:t>ng</a:t>
            </a:r>
            <a:r>
              <a:rPr lang="en-US" dirty="0" smtClean="0"/>
              <a:t>/ml in controls, 23.96 </a:t>
            </a:r>
            <a:r>
              <a:rPr lang="en-US" dirty="0" err="1" smtClean="0"/>
              <a:t>ng</a:t>
            </a:r>
            <a:r>
              <a:rPr lang="en-US" dirty="0" smtClean="0"/>
              <a:t>/ml in </a:t>
            </a:r>
            <a:r>
              <a:rPr lang="en-US" dirty="0" err="1" smtClean="0"/>
              <a:t>preeclamptic</a:t>
            </a:r>
            <a:r>
              <a:rPr lang="en-US" dirty="0" smtClean="0"/>
              <a:t> women, and 21.56 </a:t>
            </a:r>
            <a:r>
              <a:rPr lang="en-US" dirty="0" err="1" smtClean="0"/>
              <a:t>ng</a:t>
            </a:r>
            <a:r>
              <a:rPr lang="en-US" dirty="0" smtClean="0"/>
              <a:t>/ml in </a:t>
            </a:r>
            <a:r>
              <a:rPr lang="en-US" dirty="0" err="1" smtClean="0"/>
              <a:t>eclampsia</a:t>
            </a:r>
            <a:r>
              <a:rPr lang="en-US" dirty="0" smtClean="0"/>
              <a:t> patients.</a:t>
            </a:r>
          </a:p>
          <a:p>
            <a:r>
              <a:rPr lang="en-US" dirty="0" smtClean="0"/>
              <a:t>The odds of developing preeclampsia and </a:t>
            </a:r>
            <a:r>
              <a:rPr lang="en-US" dirty="0" err="1" smtClean="0"/>
              <a:t>eclampsia</a:t>
            </a:r>
            <a:r>
              <a:rPr lang="en-US" dirty="0" smtClean="0"/>
              <a:t> may increase by up to 5-fold in women with vitamin D insufficiency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56388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M. I. </a:t>
            </a:r>
            <a:r>
              <a:rPr lang="en-US" sz="1200" b="1" dirty="0" err="1" smtClean="0"/>
              <a:t>Ullah</a:t>
            </a:r>
            <a:r>
              <a:rPr lang="en-US" sz="1200" b="1" dirty="0" smtClean="0"/>
              <a:t> 1 , C. A. Koch 1 , 2 , S. </a:t>
            </a:r>
            <a:r>
              <a:rPr lang="en-US" sz="1200" b="1" dirty="0" err="1" smtClean="0"/>
              <a:t>Tamanna</a:t>
            </a:r>
            <a:r>
              <a:rPr lang="en-US" sz="1200" b="1" dirty="0" smtClean="0"/>
              <a:t> 2 , S. </a:t>
            </a:r>
            <a:r>
              <a:rPr lang="en-US" sz="1200" b="1" dirty="0" err="1" smtClean="0"/>
              <a:t>Rouf</a:t>
            </a:r>
            <a:r>
              <a:rPr lang="en-US" sz="1200" b="1" dirty="0" smtClean="0"/>
              <a:t> 3 , L. </a:t>
            </a:r>
            <a:r>
              <a:rPr lang="en-US" sz="1200" b="1" dirty="0" err="1" smtClean="0"/>
              <a:t>Shamsuddin</a:t>
            </a:r>
            <a:r>
              <a:rPr lang="en-US" sz="1200" b="1" dirty="0" smtClean="0"/>
              <a:t> 4,Vitamin D </a:t>
            </a:r>
            <a:r>
              <a:rPr lang="en-US" sz="1200" b="1" dirty="0" err="1" smtClean="0"/>
              <a:t>Defi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ciency</a:t>
            </a:r>
            <a:r>
              <a:rPr lang="en-US" sz="1200" b="1" dirty="0" smtClean="0"/>
              <a:t> and the Risk of Preeclampsia and </a:t>
            </a:r>
            <a:r>
              <a:rPr lang="en-US" sz="1200" b="1" dirty="0" err="1" smtClean="0"/>
              <a:t>Eclampsia</a:t>
            </a:r>
            <a:r>
              <a:rPr lang="en-US" sz="1200" b="1" dirty="0" smtClean="0"/>
              <a:t> in </a:t>
            </a:r>
            <a:r>
              <a:rPr lang="en-US" sz="1200" b="1" dirty="0" err="1" smtClean="0"/>
              <a:t>Bangladesh.</a:t>
            </a:r>
            <a:r>
              <a:rPr lang="en-US" sz="1200" dirty="0" err="1" smtClean="0"/>
              <a:t>Hormone</a:t>
            </a:r>
            <a:r>
              <a:rPr lang="en-US" sz="1200" dirty="0" smtClean="0"/>
              <a:t> and Metabolic Research · June 2013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PMCH Study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886200"/>
          </a:xfrm>
        </p:spPr>
        <p:txBody>
          <a:bodyPr>
            <a:normAutofit/>
          </a:bodyPr>
          <a:lstStyle/>
          <a:p>
            <a:pPr fontAlgn="t">
              <a:buNone/>
            </a:pPr>
            <a:endParaRPr lang="en-US" b="1" dirty="0" smtClean="0"/>
          </a:p>
          <a:p>
            <a:pPr fontAlgn="t">
              <a:buNone/>
            </a:pPr>
            <a:endParaRPr lang="en-US" b="1" dirty="0" smtClean="0"/>
          </a:p>
          <a:p>
            <a:pPr fontAlgn="t"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1600200"/>
          <a:ext cx="8610600" cy="112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4189"/>
                <a:gridCol w="2494659"/>
                <a:gridCol w="1850876"/>
                <a:gridCol w="1850876"/>
              </a:tblGrid>
              <a:tr h="8835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2000" dirty="0">
                          <a:effectLst/>
                        </a:rPr>
                        <a:t>Sex</a:t>
                      </a:r>
                      <a:endParaRPr lang="en-US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2000" dirty="0">
                          <a:effectLst/>
                        </a:rPr>
                        <a:t>a. Male (n=56)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2000" dirty="0">
                          <a:effectLst/>
                        </a:rPr>
                        <a:t>b.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Female (n=156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2000" dirty="0">
                          <a:effectLst/>
                        </a:rPr>
                        <a:t>14.29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2000" dirty="0">
                          <a:effectLst/>
                        </a:rPr>
                        <a:t>12.64</a:t>
                      </a:r>
                      <a:endParaRPr lang="en-US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2000" dirty="0">
                          <a:effectLst/>
                        </a:rPr>
                        <a:t>4.68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2000" dirty="0">
                          <a:effectLst/>
                        </a:rPr>
                        <a:t>4.74</a:t>
                      </a:r>
                      <a:endParaRPr lang="en-US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1" y="2895600"/>
          <a:ext cx="8610600" cy="990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1631"/>
                <a:gridCol w="1795621"/>
                <a:gridCol w="2076674"/>
                <a:gridCol w="2076674"/>
              </a:tblGrid>
              <a:tr h="990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10- </a:t>
                      </a:r>
                      <a:r>
                        <a:rPr lang="en-US" sz="2000" dirty="0" smtClean="0">
                          <a:effectLst/>
                        </a:rPr>
                        <a:t>20.9 </a:t>
                      </a:r>
                      <a:r>
                        <a:rPr lang="en-US" sz="2000" dirty="0" err="1" smtClean="0">
                          <a:effectLst/>
                        </a:rPr>
                        <a:t>ng</a:t>
                      </a:r>
                      <a:r>
                        <a:rPr lang="en-US" sz="2000" dirty="0" smtClean="0">
                          <a:effectLst/>
                        </a:rPr>
                        <a:t>/ml</a:t>
                      </a:r>
                      <a:endParaRPr lang="en-US" sz="20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Deficient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147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</a:rPr>
                        <a:t>68.9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percent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1" y="3962400"/>
          <a:ext cx="8610599" cy="975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2148"/>
                <a:gridCol w="2548347"/>
                <a:gridCol w="1684330"/>
                <a:gridCol w="2245774"/>
              </a:tblGrid>
              <a:tr h="9753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Location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0979" marR="609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a. Rural (n=54)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b.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Urban (n=158)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0979" marR="609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 15.20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 12.33</a:t>
                      </a:r>
                      <a:endParaRPr lang="en-US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0979" marR="609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4.50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4.58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0979" marR="60979" marT="0" marB="0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8599" y="5029200"/>
          <a:ext cx="8610602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2149"/>
                <a:gridCol w="2548348"/>
                <a:gridCol w="1684331"/>
                <a:gridCol w="2245774"/>
              </a:tblGrid>
              <a:tr h="990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Socio-economic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status</a:t>
                      </a:r>
                      <a:endParaRPr lang="en-US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0979" marR="609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a. Lower (n=18)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b. Middle(n=180)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c. Higher(n=14)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0979" marR="609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 15.0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12.74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 14.0</a:t>
                      </a:r>
                      <a:endParaRPr lang="en-US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0979" marR="6097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3.67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4.92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232150" algn="l"/>
                        </a:tabLst>
                      </a:pPr>
                      <a:r>
                        <a:rPr lang="en-US" sz="1800" dirty="0">
                          <a:effectLst/>
                        </a:rPr>
                        <a:t>4.35</a:t>
                      </a:r>
                      <a:endParaRPr lang="en-US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0979" marR="60979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Awareness of the importance of sun exposure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One of the most striking finding from our study is the unawareness of the importance of sun exposure </a:t>
            </a:r>
            <a:r>
              <a:rPr lang="en-US" sz="2800" dirty="0" smtClean="0"/>
              <a:t>among 2/3 of </a:t>
            </a:r>
            <a:r>
              <a:rPr lang="en-US" sz="2800" dirty="0"/>
              <a:t>our study population </a:t>
            </a:r>
            <a:r>
              <a:rPr lang="en-US" sz="2800" dirty="0">
                <a:solidFill>
                  <a:srgbClr val="FF0000"/>
                </a:solidFill>
              </a:rPr>
              <a:t>(64.2%). </a:t>
            </a:r>
            <a:endParaRPr lang="en-US" sz="2800" dirty="0" smtClean="0">
              <a:solidFill>
                <a:srgbClr val="FF0000"/>
              </a:solidFill>
            </a:endParaRP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pPr lvl="0">
              <a:buNone/>
            </a:pPr>
            <a:r>
              <a:rPr lang="en-US" sz="1500" dirty="0" err="1" smtClean="0"/>
              <a:t>Tahsin</a:t>
            </a:r>
            <a:r>
              <a:rPr lang="en-US" sz="1500" dirty="0" smtClean="0"/>
              <a:t> H, Islam QT, </a:t>
            </a:r>
            <a:r>
              <a:rPr lang="en-US" sz="1500" dirty="0" err="1" smtClean="0"/>
              <a:t>Khandaker</a:t>
            </a:r>
            <a:r>
              <a:rPr lang="en-US" sz="1500" dirty="0" smtClean="0"/>
              <a:t> MAK,</a:t>
            </a:r>
            <a:r>
              <a:rPr lang="en-US" sz="1600" dirty="0" smtClean="0"/>
              <a:t> </a:t>
            </a:r>
            <a:r>
              <a:rPr lang="en-US" sz="1400" dirty="0" err="1" smtClean="0"/>
              <a:t>Ahasan</a:t>
            </a:r>
            <a:r>
              <a:rPr lang="en-US" sz="1400" dirty="0" smtClean="0"/>
              <a:t> HAMN. </a:t>
            </a:r>
            <a:r>
              <a:rPr lang="en-US" sz="1200" dirty="0" smtClean="0">
                <a:cs typeface="Aharoni" pitchFamily="2" charset="-79"/>
              </a:rPr>
              <a:t>Study of Serum Vitamin D level in different socio-demographic population-   A Pilot study</a:t>
            </a:r>
            <a:r>
              <a:rPr lang="en-US" sz="1200" dirty="0" smtClean="0">
                <a:latin typeface="Aharoni" pitchFamily="2" charset="-79"/>
                <a:cs typeface="Aharoni" pitchFamily="2" charset="-79"/>
              </a:rPr>
              <a:t>, </a:t>
            </a:r>
            <a:r>
              <a:rPr lang="en-US" sz="1200" dirty="0" smtClean="0"/>
              <a:t>; J medicine 2018;19 : 22-29</a:t>
            </a:r>
          </a:p>
          <a:p>
            <a:pPr>
              <a:buNone/>
            </a:pPr>
            <a:endParaRPr lang="en-US" sz="1200" dirty="0" smtClean="0"/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971800"/>
            <a:ext cx="4800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518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Factors </a:t>
            </a:r>
            <a:r>
              <a:rPr lang="en-US" sz="4400" b="1" dirty="0">
                <a:solidFill>
                  <a:srgbClr val="FF0000"/>
                </a:solidFill>
              </a:rPr>
              <a:t>influencing photosynthesis and bioavailability of vitamin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238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</a:t>
            </a:r>
          </a:p>
          <a:p>
            <a:pPr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</a:t>
            </a:r>
            <a:r>
              <a:rPr lang="en-US" sz="4400" b="1" dirty="0" smtClean="0">
                <a:solidFill>
                  <a:srgbClr val="FF0000"/>
                </a:solidFill>
              </a:rPr>
              <a:t>Environmental factors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/>
          </a:bodyPr>
          <a:lstStyle/>
          <a:p>
            <a:pPr marL="742950" indent="-742950">
              <a:buNone/>
            </a:pPr>
            <a:endParaRPr lang="en-US" sz="3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600" b="1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Duration and </a:t>
            </a:r>
            <a:r>
              <a:rPr lang="en-US" b="1" dirty="0">
                <a:solidFill>
                  <a:srgbClr val="FF0000"/>
                </a:solidFill>
              </a:rPr>
              <a:t>time of sun </a:t>
            </a:r>
            <a:r>
              <a:rPr lang="en-US" b="1" dirty="0" smtClean="0">
                <a:solidFill>
                  <a:srgbClr val="FF0000"/>
                </a:solidFill>
              </a:rPr>
              <a:t>exposure-skin </a:t>
            </a:r>
            <a:r>
              <a:rPr lang="en-US" dirty="0"/>
              <a:t>produces more vitamin D if exposed it during the middle of the day</a:t>
            </a:r>
            <a:r>
              <a:rPr lang="en-US" dirty="0" smtClean="0"/>
              <a:t>.</a:t>
            </a:r>
          </a:p>
          <a:p>
            <a:pPr marL="514350" lvl="0" indent="-514350">
              <a:buNone/>
            </a:pPr>
            <a:r>
              <a:rPr lang="en-US" dirty="0" smtClean="0"/>
              <a:t>      For 20- 30 minutes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5817" y="3048000"/>
            <a:ext cx="429818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817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924" r="-1256"/>
          <a:stretch/>
        </p:blipFill>
        <p:spPr bwMode="auto">
          <a:xfrm>
            <a:off x="2514600" y="228600"/>
            <a:ext cx="5373806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95600"/>
            <a:ext cx="6796850" cy="377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609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2. Season</a:t>
            </a:r>
          </a:p>
        </p:txBody>
      </p:sp>
    </p:spTree>
    <p:extLst>
      <p:ext uri="{BB962C8B-B14F-4D97-AF65-F5344CB8AC3E}">
        <p14:creationId xmlns:p14="http://schemas.microsoft.com/office/powerpoint/2010/main" xmlns="" val="197260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3. </a:t>
            </a:r>
            <a:r>
              <a:rPr lang="en-US" b="1" dirty="0">
                <a:solidFill>
                  <a:srgbClr val="FF0000"/>
                </a:solidFill>
              </a:rPr>
              <a:t>Latitude</a:t>
            </a:r>
          </a:p>
          <a:p>
            <a:r>
              <a:rPr lang="en-US" b="1" dirty="0" smtClean="0"/>
              <a:t>Moving </a:t>
            </a:r>
            <a:r>
              <a:rPr lang="en-US" b="1" dirty="0"/>
              <a:t>away from the equator, the intensity of UV light decreases</a:t>
            </a:r>
            <a:r>
              <a:rPr lang="en-US" dirty="0"/>
              <a:t>, so that at  a latitude above 50° (including northern Europe), vitamin D is not </a:t>
            </a:r>
            <a:r>
              <a:rPr lang="en-US" dirty="0" smtClean="0"/>
              <a:t>synthesized </a:t>
            </a:r>
            <a:r>
              <a:rPr lang="en-US" dirty="0"/>
              <a:t>in </a:t>
            </a:r>
            <a:r>
              <a:rPr lang="en-US" dirty="0" smtClean="0"/>
              <a:t>winter.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6731" y="4191000"/>
            <a:ext cx="6303963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174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closer to the equator one lives, the easier it is to produce vitamin D from sunlight all year round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352800"/>
            <a:ext cx="6145560" cy="330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85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Scenario 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40 year old lady complaining of aches and pain in limbs . Difficulty in raising from squat position in wash room. She used to wear veil for 15 years. Her body weight is   49 </a:t>
            </a:r>
            <a:r>
              <a:rPr lang="en-US" dirty="0" err="1" smtClean="0"/>
              <a:t>kgs</a:t>
            </a:r>
            <a:r>
              <a:rPr lang="en-US" dirty="0" smtClean="0"/>
              <a:t>. Mildly </a:t>
            </a:r>
            <a:r>
              <a:rPr lang="en-US" dirty="0" err="1" smtClean="0"/>
              <a:t>anaemic</a:t>
            </a:r>
            <a:r>
              <a:rPr lang="en-US" dirty="0" smtClean="0"/>
              <a:t>. No other positive findings detected. Her husband staying abroad. She has one child of 2 </a:t>
            </a:r>
            <a:r>
              <a:rPr lang="en-US" dirty="0" err="1" smtClean="0"/>
              <a:t>yrs</a:t>
            </a:r>
            <a:r>
              <a:rPr lang="en-US" dirty="0" smtClean="0"/>
              <a:t> old.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9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229600" cy="5592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4. </a:t>
            </a:r>
            <a:r>
              <a:rPr lang="en-US" b="1" dirty="0" smtClean="0">
                <a:solidFill>
                  <a:srgbClr val="FF0000"/>
                </a:solidFill>
              </a:rPr>
              <a:t>Atmospheric pollution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smtClean="0"/>
              <a:t>Causes insufficient </a:t>
            </a:r>
            <a:r>
              <a:rPr lang="en-US" dirty="0"/>
              <a:t>cutaneous absorption of UVB </a:t>
            </a:r>
            <a:r>
              <a:rPr lang="en-US" dirty="0" smtClean="0"/>
              <a:t>( Climate Change)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1"/>
            <a:ext cx="3657600" cy="233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00400"/>
            <a:ext cx="5155146" cy="343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806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400" b="1" dirty="0" smtClean="0"/>
              <a:t> </a:t>
            </a:r>
          </a:p>
          <a:p>
            <a:pPr>
              <a:buNone/>
            </a:pPr>
            <a:endParaRPr lang="en-US" sz="4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        Patient related factors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686800" cy="6172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1. Clothing style ( using veils) </a:t>
            </a:r>
            <a:endParaRPr lang="en-US" b="1" dirty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50" r="21477"/>
          <a:stretch/>
        </p:blipFill>
        <p:spPr bwMode="auto">
          <a:xfrm>
            <a:off x="5867400" y="2251364"/>
            <a:ext cx="318654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99" y="2594264"/>
            <a:ext cx="56388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5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.use </a:t>
            </a:r>
            <a:r>
              <a:rPr lang="en-US" b="1" dirty="0">
                <a:solidFill>
                  <a:srgbClr val="FF0000"/>
                </a:solidFill>
              </a:rPr>
              <a:t>of sun blocks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4098" name="Picture 2" descr="https://i.ndtvimg.com/i/2017-01/sunscreen_620x350_61485328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66294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57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marL="514350" lvl="0" indent="-514350" fontAlgn="t">
              <a:buAutoNum type="arabicPeriod" startAt="3"/>
            </a:pPr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color of  skin </a:t>
            </a:r>
            <a:endParaRPr lang="en-US" b="1" dirty="0" smtClean="0">
              <a:solidFill>
                <a:srgbClr val="FF0000"/>
              </a:solidFill>
            </a:endParaRPr>
          </a:p>
          <a:p>
            <a:pPr fontAlgn="t"/>
            <a:r>
              <a:rPr lang="en-US" dirty="0" smtClean="0"/>
              <a:t>Whiter  skin </a:t>
            </a:r>
            <a:r>
              <a:rPr lang="en-US" dirty="0"/>
              <a:t>make vitamin D more quickly than darker </a:t>
            </a:r>
            <a:r>
              <a:rPr lang="en-US" dirty="0" smtClean="0"/>
              <a:t>skin. </a:t>
            </a:r>
          </a:p>
          <a:p>
            <a:pPr fontAlgn="t"/>
            <a:r>
              <a:rPr lang="en-US" dirty="0" smtClean="0"/>
              <a:t>Darker </a:t>
            </a:r>
            <a:r>
              <a:rPr lang="en-US" dirty="0"/>
              <a:t>skins with more melanin allow less UVB to enter the skin.</a:t>
            </a:r>
          </a:p>
          <a:p>
            <a:pPr marL="0" lvl="0" indent="0" fontAlgn="t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4196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05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458200" cy="6477000"/>
          </a:xfrm>
        </p:spPr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4. The amount of skin exposed </a:t>
            </a:r>
            <a:r>
              <a:rPr lang="en-US" dirty="0"/>
              <a:t> 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the </a:t>
            </a:r>
            <a:r>
              <a:rPr lang="en-US" dirty="0"/>
              <a:t>more skin one exposes, the more vitamin D body will produce.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20" t="-436" r="14163" b="436"/>
          <a:stretch/>
        </p:blipFill>
        <p:spPr bwMode="auto">
          <a:xfrm>
            <a:off x="1371600" y="1981200"/>
            <a:ext cx="6537960" cy="476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79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5. obesity</a:t>
            </a:r>
          </a:p>
          <a:p>
            <a:pPr>
              <a:buNone/>
            </a:pPr>
            <a:r>
              <a:rPr lang="en-US" dirty="0" smtClean="0"/>
              <a:t>    </a:t>
            </a:r>
          </a:p>
          <a:p>
            <a:pPr>
              <a:buNone/>
            </a:pPr>
            <a:r>
              <a:rPr lang="en-US" dirty="0" smtClean="0"/>
              <a:t>vitamin </a:t>
            </a:r>
            <a:r>
              <a:rPr lang="en-US" dirty="0"/>
              <a:t>D </a:t>
            </a:r>
            <a:r>
              <a:rPr lang="en-US" dirty="0" smtClean="0"/>
              <a:t> accumulate </a:t>
            </a:r>
            <a:r>
              <a:rPr lang="en-US" dirty="0"/>
              <a:t>in adipose tissue with decreased bioavailability and </a:t>
            </a:r>
            <a:r>
              <a:rPr lang="en-US" dirty="0" smtClean="0"/>
              <a:t>lower serum </a:t>
            </a:r>
            <a:r>
              <a:rPr lang="en-US" dirty="0"/>
              <a:t>levels in persons with higher </a:t>
            </a:r>
            <a:r>
              <a:rPr lang="en-US" dirty="0" smtClean="0"/>
              <a:t>BMI 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Inversely proportional 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05200"/>
            <a:ext cx="4495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73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 marL="514350" indent="-514350">
              <a:buAutoNum type="arabicPeriod" startAt="6"/>
            </a:pPr>
            <a:r>
              <a:rPr lang="en-US" b="1" dirty="0" smtClean="0">
                <a:solidFill>
                  <a:srgbClr val="FF0000"/>
                </a:solidFill>
              </a:rPr>
              <a:t>Aging</a:t>
            </a:r>
            <a:r>
              <a:rPr lang="en-US" dirty="0" smtClean="0"/>
              <a:t> </a:t>
            </a:r>
          </a:p>
          <a:p>
            <a:r>
              <a:rPr lang="en-US" sz="2800" dirty="0" smtClean="0"/>
              <a:t>Even </a:t>
            </a:r>
            <a:r>
              <a:rPr lang="en-US" sz="2800" dirty="0"/>
              <a:t>if regularly exposed to sunlight, elderly people produce </a:t>
            </a:r>
            <a:r>
              <a:rPr lang="en-US" sz="2800" dirty="0">
                <a:solidFill>
                  <a:srgbClr val="FF0000"/>
                </a:solidFill>
              </a:rPr>
              <a:t>75% less </a:t>
            </a:r>
            <a:r>
              <a:rPr lang="en-US" sz="2800" dirty="0"/>
              <a:t>cutaneous D3 than young adults . </a:t>
            </a:r>
            <a:endParaRPr lang="en-US" sz="2800" dirty="0" smtClean="0"/>
          </a:p>
          <a:p>
            <a:r>
              <a:rPr lang="en-US" sz="2800" dirty="0" smtClean="0"/>
              <a:t>Production </a:t>
            </a:r>
            <a:r>
              <a:rPr lang="en-US" sz="2800" dirty="0"/>
              <a:t>of 1,25(OH)</a:t>
            </a:r>
            <a:r>
              <a:rPr lang="en-US" sz="2800" baseline="-25000" dirty="0"/>
              <a:t>2</a:t>
            </a:r>
            <a:r>
              <a:rPr lang="en-US" sz="2800" dirty="0"/>
              <a:t>D is reduced by 50% as a result of an </a:t>
            </a:r>
            <a:r>
              <a:rPr lang="en-US" sz="2800" dirty="0">
                <a:solidFill>
                  <a:srgbClr val="FF0000"/>
                </a:solidFill>
              </a:rPr>
              <a:t>age-related decline </a:t>
            </a:r>
            <a:r>
              <a:rPr lang="en-US" sz="2800" dirty="0"/>
              <a:t>in renal </a:t>
            </a:r>
            <a:r>
              <a:rPr lang="en-US" sz="2800" dirty="0" smtClean="0"/>
              <a:t>function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7. </a:t>
            </a:r>
            <a:r>
              <a:rPr lang="en-US" b="1" dirty="0">
                <a:solidFill>
                  <a:srgbClr val="FF0000"/>
                </a:solidFill>
              </a:rPr>
              <a:t>presence of several chronic diseases </a:t>
            </a:r>
          </a:p>
          <a:p>
            <a:pPr>
              <a:buNone/>
            </a:pPr>
            <a:r>
              <a:rPr lang="en-US" dirty="0"/>
              <a:t>( like CKD)</a:t>
            </a:r>
          </a:p>
          <a:p>
            <a:endParaRPr lang="en-US" dirty="0"/>
          </a:p>
          <a:p>
            <a:pPr>
              <a:buFont typeface="Wingdings" pitchFamily="2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078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        </a:t>
            </a:r>
            <a:r>
              <a:rPr lang="en-US" sz="4800" dirty="0" smtClean="0">
                <a:solidFill>
                  <a:srgbClr val="FF0000"/>
                </a:solidFill>
              </a:rPr>
              <a:t>Functions and Associations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309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14400" y="76200"/>
            <a:ext cx="7485028" cy="663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906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She has been treated with anti depressant, anxiolytic, Elemental calcium for many months with out benefit. </a:t>
            </a:r>
          </a:p>
          <a:p>
            <a:r>
              <a:rPr lang="en-US" dirty="0" smtClean="0"/>
              <a:t>Blood sugar and Thyroid function are normal</a:t>
            </a:r>
          </a:p>
          <a:p>
            <a:r>
              <a:rPr lang="en-US" dirty="0" smtClean="0"/>
              <a:t>All Routine tests are also normal</a:t>
            </a:r>
          </a:p>
          <a:p>
            <a:r>
              <a:rPr lang="en-US" dirty="0" smtClean="0"/>
              <a:t>Serum Vitamin D level was done                                         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Vit</a:t>
            </a:r>
            <a:r>
              <a:rPr lang="en-US" dirty="0" smtClean="0"/>
              <a:t>- D  is  : </a:t>
            </a:r>
            <a:r>
              <a:rPr lang="en-US" dirty="0" smtClean="0">
                <a:solidFill>
                  <a:srgbClr val="FF0000"/>
                </a:solidFill>
              </a:rPr>
              <a:t>11.1ng/ml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770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Metabolic functions of vitamin D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 rtl="0">
              <a:buNone/>
            </a:pPr>
            <a:r>
              <a:rPr lang="en-US" dirty="0" smtClean="0"/>
              <a:t>● </a:t>
            </a:r>
            <a:r>
              <a:rPr lang="en-US" dirty="0"/>
              <a:t>mobilization of </a:t>
            </a:r>
            <a:r>
              <a:rPr lang="en-US" dirty="0">
                <a:solidFill>
                  <a:srgbClr val="FF0000"/>
                </a:solidFill>
              </a:rPr>
              <a:t>bone </a:t>
            </a:r>
            <a:r>
              <a:rPr lang="en-US" dirty="0" smtClean="0">
                <a:solidFill>
                  <a:srgbClr val="FF0000"/>
                </a:solidFill>
              </a:rPr>
              <a:t>mineral</a:t>
            </a:r>
            <a:r>
              <a:rPr lang="en-US" dirty="0" smtClean="0"/>
              <a:t>. synthesis </a:t>
            </a:r>
            <a:r>
              <a:rPr lang="en-US" dirty="0"/>
              <a:t>and secretion of </a:t>
            </a:r>
            <a:r>
              <a:rPr lang="en-US" dirty="0">
                <a:solidFill>
                  <a:srgbClr val="FF0000"/>
                </a:solidFill>
              </a:rPr>
              <a:t>insulin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parathyroid</a:t>
            </a:r>
            <a:r>
              <a:rPr lang="en-US" dirty="0"/>
              <a:t>,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thyroid </a:t>
            </a:r>
            <a:r>
              <a:rPr lang="en-US" dirty="0">
                <a:solidFill>
                  <a:srgbClr val="FF0000"/>
                </a:solidFill>
              </a:rPr>
              <a:t>hormones;</a:t>
            </a:r>
          </a:p>
          <a:p>
            <a:pPr marL="0" indent="0" algn="just" rtl="0">
              <a:buNone/>
            </a:pPr>
            <a:endParaRPr lang="en-US" dirty="0" smtClean="0"/>
          </a:p>
          <a:p>
            <a:pPr marL="0" indent="0" algn="just" rtl="0">
              <a:buNone/>
            </a:pPr>
            <a:r>
              <a:rPr lang="en-US" dirty="0" smtClean="0"/>
              <a:t>● </a:t>
            </a:r>
            <a:r>
              <a:rPr lang="en-US" dirty="0">
                <a:solidFill>
                  <a:srgbClr val="FF0000"/>
                </a:solidFill>
              </a:rPr>
              <a:t>inhibition</a:t>
            </a:r>
            <a:r>
              <a:rPr lang="en-US" dirty="0"/>
              <a:t> of production of </a:t>
            </a:r>
            <a:r>
              <a:rPr lang="en-US" dirty="0">
                <a:solidFill>
                  <a:srgbClr val="FF0000"/>
                </a:solidFill>
              </a:rPr>
              <a:t>interleukin</a:t>
            </a:r>
            <a:r>
              <a:rPr lang="en-US" dirty="0"/>
              <a:t> by </a:t>
            </a:r>
            <a:r>
              <a:rPr lang="en-US" dirty="0" smtClean="0"/>
              <a:t>activated T-lymphocytes </a:t>
            </a:r>
            <a:r>
              <a:rPr lang="en-US" dirty="0"/>
              <a:t>and </a:t>
            </a:r>
            <a:r>
              <a:rPr lang="en-US" dirty="0" smtClean="0">
                <a:solidFill>
                  <a:srgbClr val="FF0000"/>
                </a:solidFill>
              </a:rPr>
              <a:t>production</a:t>
            </a:r>
            <a:r>
              <a:rPr lang="en-US" dirty="0" smtClean="0"/>
              <a:t> of </a:t>
            </a:r>
            <a:r>
              <a:rPr lang="en-US" dirty="0"/>
              <a:t>i</a:t>
            </a:r>
            <a:r>
              <a:rPr lang="en-US" dirty="0">
                <a:solidFill>
                  <a:srgbClr val="FF0000"/>
                </a:solidFill>
              </a:rPr>
              <a:t>mmunoglobulin</a:t>
            </a:r>
            <a:r>
              <a:rPr lang="en-US" dirty="0"/>
              <a:t> by </a:t>
            </a:r>
            <a:r>
              <a:rPr lang="en-US" dirty="0" smtClean="0"/>
              <a:t>activated B-lymphocytes; differentiation </a:t>
            </a:r>
            <a:r>
              <a:rPr lang="en-US" dirty="0"/>
              <a:t>of monocyte precursor cells;</a:t>
            </a:r>
          </a:p>
          <a:p>
            <a:pPr marL="0" indent="0" algn="just" rtl="0">
              <a:buNone/>
            </a:pPr>
            <a:endParaRPr lang="en-US" dirty="0" smtClean="0"/>
          </a:p>
          <a:p>
            <a:pPr marL="0" indent="0" algn="just" rtl="0">
              <a:buNone/>
            </a:pPr>
            <a:r>
              <a:rPr lang="en-US" dirty="0" smtClean="0"/>
              <a:t>● </a:t>
            </a:r>
            <a:r>
              <a:rPr lang="en-US" dirty="0">
                <a:solidFill>
                  <a:srgbClr val="FF0000"/>
                </a:solidFill>
              </a:rPr>
              <a:t>modulation</a:t>
            </a:r>
            <a:r>
              <a:rPr lang="en-US" dirty="0"/>
              <a:t> of cell differentiation, proliferation </a:t>
            </a:r>
            <a:r>
              <a:rPr lang="en-US" dirty="0" smtClean="0"/>
              <a:t>and apoptosis</a:t>
            </a:r>
            <a:r>
              <a:rPr lang="en-US" dirty="0"/>
              <a:t>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xmlns="" val="80922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6106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 smtClean="0"/>
              <a:t>Other Physiologic Functions of Vitamin D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52117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800" dirty="0" smtClean="0">
                <a:cs typeface="ＭＳ Ｐゴシック" charset="0"/>
              </a:rPr>
              <a:t>Modulates immune system/pro-inflammatory cytokines</a:t>
            </a:r>
            <a:r>
              <a:rPr lang="en-US" altLang="en-US" sz="2800" dirty="0">
                <a:cs typeface="ＭＳ Ｐゴシック" charset="0"/>
              </a:rPr>
              <a:t>=</a:t>
            </a:r>
            <a:r>
              <a:rPr lang="en-US" altLang="en-US" sz="2800" dirty="0" smtClean="0">
                <a:cs typeface="ＭＳ Ｐゴシック" charset="0"/>
              </a:rPr>
              <a:t> reduction of inflammation</a:t>
            </a:r>
          </a:p>
          <a:p>
            <a:pPr lvl="1" eaLnBrk="1" hangingPunct="1">
              <a:defRPr/>
            </a:pPr>
            <a:r>
              <a:rPr lang="en-US" altLang="en-US" i="1" dirty="0" smtClean="0">
                <a:solidFill>
                  <a:srgbClr val="FF0000"/>
                </a:solidFill>
              </a:rPr>
              <a:t>Deficiency</a:t>
            </a:r>
            <a:r>
              <a:rPr lang="en-US" altLang="en-US" dirty="0" smtClean="0"/>
              <a:t>: arthritis, lupus, IBS, </a:t>
            </a:r>
            <a:r>
              <a:rPr lang="en-US" altLang="en-US" i="1" dirty="0" smtClean="0"/>
              <a:t>Multiple sclerosis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sz="2800" dirty="0" smtClean="0">
                <a:cs typeface="ＭＳ Ｐゴシック" charset="0"/>
              </a:rPr>
              <a:t>Inhibits Cell growth/angiogenesis/differentiation</a:t>
            </a:r>
          </a:p>
          <a:p>
            <a:pPr lvl="1" eaLnBrk="1" hangingPunct="1">
              <a:defRPr/>
            </a:pPr>
            <a:r>
              <a:rPr lang="en-US" altLang="en-US" i="1" dirty="0" smtClean="0">
                <a:solidFill>
                  <a:srgbClr val="FF0000"/>
                </a:solidFill>
              </a:rPr>
              <a:t>Deficiency</a:t>
            </a:r>
            <a:r>
              <a:rPr lang="en-US" altLang="en-US" dirty="0" smtClean="0"/>
              <a:t>: cancer (prostrate, breast, colon)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sz="2800" dirty="0" smtClean="0">
                <a:cs typeface="ＭＳ Ｐゴシック" charset="0"/>
              </a:rPr>
              <a:t>Glucose metabolism/pancreatic B-cell function/ insulin sensitivity</a:t>
            </a:r>
          </a:p>
          <a:p>
            <a:pPr lvl="1" eaLnBrk="1" hangingPunct="1">
              <a:defRPr/>
            </a:pPr>
            <a:r>
              <a:rPr lang="en-US" altLang="en-US" i="1" dirty="0" smtClean="0">
                <a:solidFill>
                  <a:srgbClr val="FF0000"/>
                </a:solidFill>
              </a:rPr>
              <a:t>Deficiency</a:t>
            </a:r>
            <a:r>
              <a:rPr lang="en-US" altLang="en-US" dirty="0" smtClean="0"/>
              <a:t>: diabetes mellitus</a:t>
            </a:r>
          </a:p>
        </p:txBody>
      </p:sp>
    </p:spTree>
    <p:extLst>
      <p:ext uri="{BB962C8B-B14F-4D97-AF65-F5344CB8AC3E}">
        <p14:creationId xmlns:p14="http://schemas.microsoft.com/office/powerpoint/2010/main" xmlns="" val="335094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Physiologic Functions of Vitamin 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1355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Influences smooth muscle tone, endothelium, cardiomyocytes, controls intracellular Ca+, RAAS</a:t>
            </a:r>
          </a:p>
          <a:p>
            <a:pPr lvl="1" eaLnBrk="1" hangingPunct="1">
              <a:defRPr/>
            </a:pPr>
            <a:r>
              <a:rPr lang="en-US" altLang="en-US" sz="2400" i="1" dirty="0" smtClean="0">
                <a:solidFill>
                  <a:srgbClr val="FF0000"/>
                </a:solidFill>
              </a:rPr>
              <a:t>Deficiency</a:t>
            </a:r>
            <a:r>
              <a:rPr lang="en-US" altLang="en-US" sz="2400" i="1" dirty="0" smtClean="0"/>
              <a:t>: </a:t>
            </a:r>
            <a:r>
              <a:rPr lang="en-US" altLang="en-US" sz="2400" dirty="0" smtClean="0"/>
              <a:t>cardiovascular disease, hypertension</a:t>
            </a:r>
            <a:r>
              <a:rPr lang="en-US" altLang="en-US" sz="2400" i="1" dirty="0" smtClean="0"/>
              <a:t>, </a:t>
            </a:r>
            <a:r>
              <a:rPr lang="en-US" altLang="en-US" sz="2400" i="1" dirty="0" smtClean="0">
                <a:solidFill>
                  <a:srgbClr val="000000"/>
                </a:solidFill>
              </a:rPr>
              <a:t>stroke</a:t>
            </a:r>
          </a:p>
          <a:p>
            <a:pPr lvl="1" eaLnBrk="1" hangingPunct="1">
              <a:defRPr/>
            </a:pPr>
            <a:endParaRPr lang="en-US" altLang="en-US" sz="2400" i="1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sz="2800" dirty="0" smtClean="0">
                <a:cs typeface="ＭＳ Ｐゴシック" charset="0"/>
              </a:rPr>
              <a:t>Anti-oxidative/neuroprotective</a:t>
            </a:r>
          </a:p>
          <a:p>
            <a:pPr lvl="1" eaLnBrk="1" hangingPunct="1">
              <a:defRPr/>
            </a:pPr>
            <a:r>
              <a:rPr lang="en-US" sz="2400" i="1" dirty="0" smtClean="0">
                <a:solidFill>
                  <a:srgbClr val="FF0000"/>
                </a:solidFill>
              </a:rPr>
              <a:t>Deficiency</a:t>
            </a:r>
            <a:r>
              <a:rPr lang="en-US" sz="2400" i="1" dirty="0" smtClean="0"/>
              <a:t>: </a:t>
            </a:r>
            <a:r>
              <a:rPr lang="en-US" sz="2400" i="1" dirty="0">
                <a:solidFill>
                  <a:srgbClr val="000000"/>
                </a:solidFill>
              </a:rPr>
              <a:t>d</a:t>
            </a:r>
            <a:r>
              <a:rPr lang="en-US" sz="2400" i="1" dirty="0" smtClean="0">
                <a:solidFill>
                  <a:srgbClr val="000000"/>
                </a:solidFill>
              </a:rPr>
              <a:t>ementia, Alzheimer's</a:t>
            </a:r>
            <a:r>
              <a:rPr lang="en-US" sz="2400" dirty="0" smtClean="0">
                <a:solidFill>
                  <a:srgbClr val="000000"/>
                </a:solidFill>
              </a:rPr>
              <a:t>, schizophrenia</a:t>
            </a:r>
            <a:r>
              <a:rPr lang="en-US" sz="2400" dirty="0" smtClean="0"/>
              <a:t>, depression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sz="2400" dirty="0" smtClean="0"/>
          </a:p>
          <a:p>
            <a:pPr eaLnBrk="1" hangingPunct="1">
              <a:defRPr/>
            </a:pPr>
            <a:r>
              <a:rPr lang="en-US" sz="2800" dirty="0">
                <a:cs typeface="ＭＳ Ｐゴシック" charset="0"/>
              </a:rPr>
              <a:t>Neuromuscular stability</a:t>
            </a:r>
          </a:p>
          <a:p>
            <a:pPr lvl="1" eaLnBrk="1" hangingPunct="1">
              <a:defRPr/>
            </a:pPr>
            <a:r>
              <a:rPr lang="en-US" sz="2400" i="1" dirty="0">
                <a:solidFill>
                  <a:srgbClr val="FF0000"/>
                </a:solidFill>
              </a:rPr>
              <a:t>Deficiency</a:t>
            </a:r>
            <a:r>
              <a:rPr lang="en-US" sz="2400" i="1" dirty="0"/>
              <a:t>:</a:t>
            </a:r>
            <a:r>
              <a:rPr lang="en-US" sz="2400" dirty="0"/>
              <a:t> myofascial pain, musculoskeletal pain, </a:t>
            </a:r>
            <a:r>
              <a:rPr lang="en-US" sz="2400" dirty="0">
                <a:solidFill>
                  <a:srgbClr val="000000"/>
                </a:solidFill>
              </a:rPr>
              <a:t>myopathy</a:t>
            </a:r>
          </a:p>
        </p:txBody>
      </p:sp>
    </p:spTree>
    <p:extLst>
      <p:ext uri="{BB962C8B-B14F-4D97-AF65-F5344CB8AC3E}">
        <p14:creationId xmlns:p14="http://schemas.microsoft.com/office/powerpoint/2010/main" xmlns="" val="20169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Features of Vitamin D Deficiency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153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Features of Vitamin D deficiency..contd..</a:t>
            </a:r>
            <a:br>
              <a:rPr lang="en-US" sz="3600" b="1" dirty="0" smtClean="0"/>
            </a:b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02044234"/>
              </p:ext>
            </p:extLst>
          </p:nvPr>
        </p:nvGraphicFramePr>
        <p:xfrm>
          <a:off x="228600" y="1600200"/>
          <a:ext cx="8763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63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</a:t>
            </a:r>
            <a:r>
              <a:rPr lang="en-US" sz="4400" b="1" dirty="0" smtClean="0">
                <a:solidFill>
                  <a:srgbClr val="FF0000"/>
                </a:solidFill>
              </a:rPr>
              <a:t>Musculoskeletal Manifestations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3" r="4478"/>
          <a:stretch/>
        </p:blipFill>
        <p:spPr bwMode="auto">
          <a:xfrm>
            <a:off x="685800" y="-1137"/>
            <a:ext cx="7833815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015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most well-known consequences </a:t>
            </a:r>
            <a:r>
              <a:rPr lang="en-US" dirty="0" smtClean="0"/>
              <a:t>to not having enough vitamin D are </a:t>
            </a:r>
            <a:r>
              <a:rPr lang="en-US" dirty="0" smtClean="0">
                <a:solidFill>
                  <a:srgbClr val="FF0000"/>
                </a:solidFill>
              </a:rPr>
              <a:t>rickets in children </a:t>
            </a:r>
            <a:r>
              <a:rPr lang="en-US" dirty="0" smtClean="0"/>
              <a:t>and </a:t>
            </a:r>
            <a:r>
              <a:rPr lang="en-US" dirty="0" err="1" smtClean="0">
                <a:solidFill>
                  <a:srgbClr val="FF0000"/>
                </a:solidFill>
              </a:rPr>
              <a:t>osteomalacia</a:t>
            </a:r>
            <a:r>
              <a:rPr lang="en-US" dirty="0" smtClean="0">
                <a:solidFill>
                  <a:srgbClr val="FF0000"/>
                </a:solidFill>
              </a:rPr>
              <a:t> in adults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The consequences are numerous and include skeletal diseases, metabolic disorders, cancer, cardiovascular disease, autoimmune diseases, infections, cognitive disorders, and/or mortality.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512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Features of Vitamin D deficiency</a:t>
            </a:r>
            <a:r>
              <a:rPr lang="en-US" sz="3600" b="1" dirty="0" smtClean="0">
                <a:solidFill>
                  <a:srgbClr val="FFFF00"/>
                </a:solidFill>
              </a:rPr>
              <a:t/>
            </a:r>
            <a:br>
              <a:rPr lang="en-US" sz="3600" b="1" dirty="0" smtClean="0">
                <a:solidFill>
                  <a:srgbClr val="FFFF00"/>
                </a:solidFill>
              </a:rPr>
            </a:br>
            <a:endParaRPr lang="en-US" sz="36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2541270" cy="248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5400"/>
            <a:ext cx="16859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0"/>
            <a:ext cx="15430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109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There are </a:t>
            </a:r>
            <a:r>
              <a:rPr lang="en-US" dirty="0" smtClean="0">
                <a:solidFill>
                  <a:srgbClr val="FF0000"/>
                </a:solidFill>
              </a:rPr>
              <a:t>vitamin D receptors </a:t>
            </a:r>
            <a:r>
              <a:rPr lang="en-US" dirty="0" smtClean="0"/>
              <a:t>in human muscle that have a direct effect on muscle strength. A severe vitamin D deficiency can cause myopathy, which can cause muscle weakness and pain.</a:t>
            </a:r>
          </a:p>
        </p:txBody>
      </p:sp>
    </p:spTree>
    <p:extLst>
      <p:ext uri="{BB962C8B-B14F-4D97-AF65-F5344CB8AC3E}">
        <p14:creationId xmlns:p14="http://schemas.microsoft.com/office/powerpoint/2010/main" xmlns="" val="39849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Scenario </a:t>
            </a:r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Mr. X , 45 year healthy gentleman is a Corporate Executive presented with fatigue, aches and pains all over the body for last 3 months. Non diabetic , non hypertensive </a:t>
            </a:r>
          </a:p>
          <a:p>
            <a:r>
              <a:rPr lang="en-US" dirty="0" smtClean="0"/>
              <a:t>He did Executive health check up where mild hypercholesterolemia detected only , all routine tests are normal.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302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Non Skeletal </a:t>
            </a:r>
            <a:r>
              <a:rPr lang="en-US" b="1" dirty="0" err="1" smtClean="0">
                <a:solidFill>
                  <a:srgbClr val="FF0000"/>
                </a:solidFill>
              </a:rPr>
              <a:t>Menifestations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81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Cancer</a:t>
            </a:r>
            <a:r>
              <a:rPr lang="en-US" dirty="0" smtClean="0"/>
              <a:t>- There is an association between an increased risk of various internal malignancies (for example</a:t>
            </a:r>
            <a:r>
              <a:rPr lang="en-US" dirty="0" smtClean="0">
                <a:solidFill>
                  <a:srgbClr val="FF0000"/>
                </a:solidFill>
              </a:rPr>
              <a:t>, colon, breast, ovarian, melanoma, and prostate cancer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More research needs to be done to determine if there is a definite link between supplementing with vitamin D and the prevention of cancer.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281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Cardiovascular disease</a:t>
            </a:r>
            <a:r>
              <a:rPr lang="en-US" dirty="0" smtClean="0"/>
              <a:t>: Vitamin D deficiency is associated with an increased prevalence of hypertension, hyperlipidemia, peripheral vascular disease, coronary artery disease, myocardial infarction, heart failure, and stroke. </a:t>
            </a:r>
          </a:p>
          <a:p>
            <a:r>
              <a:rPr lang="en-US" dirty="0" smtClean="0"/>
              <a:t>Research is being done to determine exactly how this works and why. </a:t>
            </a:r>
          </a:p>
          <a:p>
            <a:pPr>
              <a:buNone/>
            </a:pPr>
            <a:r>
              <a:rPr lang="en-US" sz="1300" dirty="0" smtClean="0"/>
              <a:t>        </a:t>
            </a:r>
          </a:p>
          <a:p>
            <a:pPr>
              <a:buNone/>
            </a:pPr>
            <a:r>
              <a:rPr lang="en-US" sz="1300" dirty="0" smtClean="0"/>
              <a:t>Islam QT, </a:t>
            </a:r>
            <a:r>
              <a:rPr lang="en-US" sz="1300" dirty="0" err="1" smtClean="0"/>
              <a:t>Amin</a:t>
            </a:r>
            <a:r>
              <a:rPr lang="en-US" sz="1300" dirty="0" smtClean="0"/>
              <a:t> MR . VITAMIN D DEFICIENCY- CURRENT STATUS AND ITS IMPACT IN CLINICAL MEDICINE, ( Editorial) </a:t>
            </a:r>
            <a:r>
              <a:rPr lang="sv-SE" sz="1400" dirty="0" smtClean="0"/>
              <a:t>Bangladesh J Medicine 2017; 28: 1-3</a:t>
            </a:r>
            <a:endParaRPr lang="en-US" sz="13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784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Infections</a:t>
            </a:r>
            <a:r>
              <a:rPr lang="en-US" dirty="0" smtClean="0"/>
              <a:t>: Observational studies have shown an association between low vitamin D status and an increased risk of both upper and lower respiratory tract infections. </a:t>
            </a:r>
          </a:p>
          <a:p>
            <a:r>
              <a:rPr lang="en-US" dirty="0" smtClean="0"/>
              <a:t>The role of vitamin D in reducing the risk of hospital-acquired infections, such as pneumonia, </a:t>
            </a:r>
            <a:r>
              <a:rPr lang="en-US" dirty="0" err="1" smtClean="0"/>
              <a:t>bacteremias</a:t>
            </a:r>
            <a:r>
              <a:rPr lang="en-US" dirty="0" smtClean="0"/>
              <a:t>, urinary tract infections, and surgical site infections is also being investigated.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3805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Depression</a:t>
            </a:r>
            <a:r>
              <a:rPr lang="en-US" dirty="0" smtClean="0"/>
              <a:t>: The association between lack of sunlight and depressive disorders was first noted </a:t>
            </a:r>
            <a:r>
              <a:rPr lang="en-US" dirty="0" smtClean="0">
                <a:solidFill>
                  <a:srgbClr val="FF0000"/>
                </a:solidFill>
              </a:rPr>
              <a:t>2,000 years ago</a:t>
            </a:r>
            <a:r>
              <a:rPr lang="en-US" dirty="0" smtClean="0"/>
              <a:t>.</a:t>
            </a:r>
          </a:p>
          <a:p>
            <a:r>
              <a:rPr lang="en-US" dirty="0" smtClean="0"/>
              <a:t>Vitamin D deficiency has been associated with an 8%-14% increase in depression.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Reducing the risk of type 2 diabetes</a:t>
            </a:r>
            <a:r>
              <a:rPr lang="en-US" dirty="0" smtClean="0"/>
              <a:t>: Research has shown that those with blood vitamin D levels over 25 </a:t>
            </a:r>
            <a:r>
              <a:rPr lang="en-US" dirty="0" err="1" smtClean="0"/>
              <a:t>ng</a:t>
            </a:r>
            <a:r>
              <a:rPr lang="en-US" dirty="0" smtClean="0"/>
              <a:t>/mL had a 43% reduced risk of developing type 2 diabetes compared with those with levels under 14 </a:t>
            </a:r>
            <a:r>
              <a:rPr lang="en-US" dirty="0" err="1" smtClean="0"/>
              <a:t>ng</a:t>
            </a:r>
            <a:r>
              <a:rPr lang="en-US" dirty="0" smtClean="0"/>
              <a:t>/</a:t>
            </a:r>
            <a:r>
              <a:rPr lang="en-US" dirty="0" err="1" smtClean="0"/>
              <a:t>mL.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74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Tuberculosis</a:t>
            </a:r>
            <a:r>
              <a:rPr lang="en-US" dirty="0" smtClean="0"/>
              <a:t>: Individuals with tuberculosis (TB) have been shown to have lower vitamin D levels than healthy people. Supplementation has shown to improve symptoms in these individuals.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299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Vitamin D an RA</a:t>
            </a:r>
          </a:p>
          <a:p>
            <a:pPr marL="0" indent="0">
              <a:buNone/>
            </a:pPr>
            <a:r>
              <a:rPr lang="en-US" dirty="0" smtClean="0"/>
              <a:t>Vitamin </a:t>
            </a:r>
            <a:r>
              <a:rPr lang="en-US" dirty="0"/>
              <a:t>D </a:t>
            </a:r>
            <a:r>
              <a:rPr lang="en-US" dirty="0" smtClean="0"/>
              <a:t>deficiency </a:t>
            </a:r>
            <a:r>
              <a:rPr lang="en-US" dirty="0"/>
              <a:t>has been linked with several autoimmune disorders, including rheumatoid arthritis (RA). The relationship between the severity of RA and serum levels of Vitamin D is a subject of immense interest and therapeutic implications.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855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Mean serum Vitamin D levels in rheumatoid arthritis patients and controls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12445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5334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Informal Roman" pitchFamily="66" charset="0"/>
              </a:rPr>
              <a:t>Assessment of Vitamin D in Rheumatoid Arthritis and Its Correlation with Disease </a:t>
            </a:r>
            <a:r>
              <a:rPr lang="en-US" sz="1800" dirty="0" smtClean="0">
                <a:latin typeface="Informal Roman" pitchFamily="66" charset="0"/>
              </a:rPr>
              <a:t>Activity. </a:t>
            </a:r>
            <a:r>
              <a:rPr lang="en-US" sz="1800" dirty="0" err="1">
                <a:latin typeface="Informal Roman" pitchFamily="66" charset="0"/>
              </a:rPr>
              <a:t>Narendra</a:t>
            </a:r>
            <a:r>
              <a:rPr lang="en-US" sz="1800" dirty="0">
                <a:latin typeface="Informal Roman" pitchFamily="66" charset="0"/>
              </a:rPr>
              <a:t> </a:t>
            </a:r>
            <a:r>
              <a:rPr lang="en-US" sz="1800" dirty="0" err="1">
                <a:latin typeface="Informal Roman" pitchFamily="66" charset="0"/>
              </a:rPr>
              <a:t>Meena</a:t>
            </a:r>
            <a:r>
              <a:rPr lang="en-US" sz="1800" dirty="0">
                <a:latin typeface="Informal Roman" pitchFamily="66" charset="0"/>
              </a:rPr>
              <a:t>, </a:t>
            </a:r>
            <a:r>
              <a:rPr lang="en-US" sz="1800" dirty="0" err="1">
                <a:latin typeface="Informal Roman" pitchFamily="66" charset="0"/>
              </a:rPr>
              <a:t>Sumit</a:t>
            </a:r>
            <a:r>
              <a:rPr lang="en-US" sz="1800" dirty="0">
                <a:latin typeface="Informal Roman" pitchFamily="66" charset="0"/>
              </a:rPr>
              <a:t> Pal Singh </a:t>
            </a:r>
            <a:r>
              <a:rPr lang="en-US" sz="1800" dirty="0" err="1">
                <a:latin typeface="Informal Roman" pitchFamily="66" charset="0"/>
              </a:rPr>
              <a:t>Chawla</a:t>
            </a:r>
            <a:r>
              <a:rPr lang="en-US" sz="1800" dirty="0">
                <a:latin typeface="Informal Roman" pitchFamily="66" charset="0"/>
              </a:rPr>
              <a:t>, </a:t>
            </a:r>
            <a:r>
              <a:rPr lang="en-US" sz="1800" dirty="0" err="1">
                <a:latin typeface="Informal Roman" pitchFamily="66" charset="0"/>
              </a:rPr>
              <a:t>Ravinder</a:t>
            </a:r>
            <a:r>
              <a:rPr lang="en-US" sz="1800" dirty="0">
                <a:latin typeface="Informal Roman" pitchFamily="66" charset="0"/>
              </a:rPr>
              <a:t> </a:t>
            </a:r>
            <a:r>
              <a:rPr lang="en-US" sz="1800" dirty="0" err="1">
                <a:latin typeface="Informal Roman" pitchFamily="66" charset="0"/>
              </a:rPr>
              <a:t>Garg</a:t>
            </a:r>
            <a:r>
              <a:rPr lang="en-US" sz="1800" dirty="0">
                <a:latin typeface="Informal Roman" pitchFamily="66" charset="0"/>
              </a:rPr>
              <a:t>, Anil </a:t>
            </a:r>
            <a:r>
              <a:rPr lang="en-US" sz="1800" dirty="0" err="1">
                <a:latin typeface="Informal Roman" pitchFamily="66" charset="0"/>
              </a:rPr>
              <a:t>Batta</a:t>
            </a:r>
            <a:r>
              <a:rPr lang="en-US" sz="1800" dirty="0" smtClean="0">
                <a:latin typeface="Informal Roman" pitchFamily="66" charset="0"/>
              </a:rPr>
              <a:t>, </a:t>
            </a:r>
            <a:r>
              <a:rPr lang="en-US" sz="1800" dirty="0">
                <a:latin typeface="Informal Roman" pitchFamily="66" charset="0"/>
              </a:rPr>
              <a:t>and </a:t>
            </a:r>
            <a:r>
              <a:rPr lang="en-US" sz="1800" dirty="0" err="1">
                <a:latin typeface="Informal Roman" pitchFamily="66" charset="0"/>
              </a:rPr>
              <a:t>Sarabjot</a:t>
            </a:r>
            <a:r>
              <a:rPr lang="en-US" sz="1800" dirty="0">
                <a:latin typeface="Informal Roman" pitchFamily="66" charset="0"/>
              </a:rPr>
              <a:t> </a:t>
            </a:r>
            <a:r>
              <a:rPr lang="en-US" sz="1800" dirty="0" err="1" smtClean="0">
                <a:latin typeface="Informal Roman" pitchFamily="66" charset="0"/>
              </a:rPr>
              <a:t>Kaur</a:t>
            </a:r>
            <a:r>
              <a:rPr lang="en-US" sz="1800" dirty="0" smtClean="0">
                <a:latin typeface="Informal Roman" pitchFamily="66" charset="0"/>
              </a:rPr>
              <a:t>. </a:t>
            </a:r>
            <a:r>
              <a:rPr lang="sv-SE" sz="1800" dirty="0">
                <a:latin typeface="Informal Roman" pitchFamily="66" charset="0"/>
              </a:rPr>
              <a:t>J Nat Sci Biol Med. 2018 Jan-Jun; 9(1): 54–58</a:t>
            </a:r>
            <a:endParaRPr lang="en-US" sz="1800" dirty="0">
              <a:latin typeface="Informal Roman" pitchFamily="66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301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New clues about vitamin D functions in the nervous </a:t>
            </a:r>
            <a:r>
              <a:rPr lang="en-US" b="1" dirty="0" smtClean="0">
                <a:solidFill>
                  <a:srgbClr val="FF0000"/>
                </a:solidFill>
              </a:rPr>
              <a:t>system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Accumulating data have provided evidence that 1α,25 </a:t>
            </a:r>
            <a:r>
              <a:rPr lang="en-US" dirty="0" err="1"/>
              <a:t>dihydroxyvitamin</a:t>
            </a:r>
            <a:r>
              <a:rPr lang="en-US" dirty="0"/>
              <a:t> D</a:t>
            </a:r>
            <a:r>
              <a:rPr lang="en-US" baseline="-25000" dirty="0"/>
              <a:t>3</a:t>
            </a:r>
            <a:r>
              <a:rPr lang="en-US" dirty="0"/>
              <a:t> [1,25-(OH)</a:t>
            </a:r>
            <a:r>
              <a:rPr lang="en-US" baseline="-25000" dirty="0"/>
              <a:t>2</a:t>
            </a:r>
            <a:r>
              <a:rPr lang="en-US" dirty="0"/>
              <a:t>D</a:t>
            </a:r>
            <a:r>
              <a:rPr lang="en-US" baseline="-25000" dirty="0"/>
              <a:t>3</a:t>
            </a:r>
            <a:r>
              <a:rPr lang="en-US" dirty="0"/>
              <a:t>] is </a:t>
            </a:r>
            <a:r>
              <a:rPr lang="en-US" dirty="0">
                <a:solidFill>
                  <a:srgbClr val="FF0000"/>
                </a:solidFill>
              </a:rPr>
              <a:t>involved in brain function</a:t>
            </a:r>
            <a:r>
              <a:rPr lang="en-US" dirty="0" smtClean="0"/>
              <a:t>.</a:t>
            </a:r>
          </a:p>
          <a:p>
            <a:r>
              <a:rPr lang="en-US" dirty="0" err="1">
                <a:solidFill>
                  <a:srgbClr val="FF0000"/>
                </a:solidFill>
              </a:rPr>
              <a:t>Neuroprotective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err="1">
                <a:solidFill>
                  <a:srgbClr val="FF0000"/>
                </a:solidFill>
              </a:rPr>
              <a:t>immunomodulatory</a:t>
            </a:r>
            <a:r>
              <a:rPr lang="en-US" dirty="0">
                <a:solidFill>
                  <a:srgbClr val="FF0000"/>
                </a:solidFill>
              </a:rPr>
              <a:t> effects </a:t>
            </a:r>
            <a:r>
              <a:rPr lang="en-US" dirty="0"/>
              <a:t>of this hormone have been described in several experimental models, indicating the potential value of 1,25-(OH)</a:t>
            </a:r>
            <a:r>
              <a:rPr lang="en-US" baseline="-25000" dirty="0"/>
              <a:t>2</a:t>
            </a:r>
            <a:r>
              <a:rPr lang="en-US" dirty="0"/>
              <a:t>D</a:t>
            </a:r>
            <a:r>
              <a:rPr lang="en-US" baseline="-25000" dirty="0"/>
              <a:t>3</a:t>
            </a:r>
            <a:r>
              <a:rPr lang="en-US" dirty="0"/>
              <a:t> pharmacological analogs in neurodegenerative and </a:t>
            </a:r>
            <a:r>
              <a:rPr lang="en-US" dirty="0" err="1"/>
              <a:t>neuroimmune</a:t>
            </a:r>
            <a:r>
              <a:rPr lang="en-US" dirty="0"/>
              <a:t> diseases.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94182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Multiple sclerosis</a:t>
            </a:r>
            <a:r>
              <a:rPr lang="en-US" dirty="0" smtClean="0"/>
              <a:t>: </a:t>
            </a:r>
          </a:p>
          <a:p>
            <a:pPr>
              <a:buNone/>
            </a:pPr>
            <a:r>
              <a:rPr lang="en-US" dirty="0" smtClean="0"/>
              <a:t>    Evidence continues to accumulate supporting the role of vitamin D and the prevention and treatment of multiple sclerosis (MS).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He took NSAID, </a:t>
            </a:r>
            <a:r>
              <a:rPr lang="en-US" dirty="0" err="1" smtClean="0"/>
              <a:t>Flupenthixol</a:t>
            </a:r>
            <a:r>
              <a:rPr lang="en-US" dirty="0" smtClean="0"/>
              <a:t> + </a:t>
            </a:r>
            <a:r>
              <a:rPr lang="en-US" dirty="0" err="1" smtClean="0"/>
              <a:t>Melitracin</a:t>
            </a:r>
            <a:r>
              <a:rPr lang="en-US" dirty="0" smtClean="0"/>
              <a:t> with out benefit</a:t>
            </a:r>
          </a:p>
          <a:p>
            <a:r>
              <a:rPr lang="en-US" dirty="0" smtClean="0"/>
              <a:t>Vitamin - D assay was done :  </a:t>
            </a:r>
            <a:r>
              <a:rPr lang="en-US" dirty="0" smtClean="0">
                <a:solidFill>
                  <a:srgbClr val="FF0000"/>
                </a:solidFill>
              </a:rPr>
              <a:t>12.2  </a:t>
            </a:r>
            <a:r>
              <a:rPr lang="en-US" dirty="0" err="1" smtClean="0">
                <a:solidFill>
                  <a:srgbClr val="FF0000"/>
                </a:solidFill>
              </a:rPr>
              <a:t>ng</a:t>
            </a:r>
            <a:r>
              <a:rPr lang="en-US" dirty="0" smtClean="0">
                <a:solidFill>
                  <a:srgbClr val="FF0000"/>
                </a:solidFill>
              </a:rPr>
              <a:t>/ml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10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Epilepsy 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Vitamin D has been considered as </a:t>
            </a:r>
            <a:r>
              <a:rPr lang="en-US" dirty="0" err="1">
                <a:solidFill>
                  <a:srgbClr val="FF0000"/>
                </a:solidFill>
              </a:rPr>
              <a:t>neurosteroid</a:t>
            </a:r>
            <a:r>
              <a:rPr lang="en-US" dirty="0"/>
              <a:t>, and its pivotal role in </a:t>
            </a:r>
            <a:r>
              <a:rPr lang="en-US" dirty="0" err="1"/>
              <a:t>neuroprotection</a:t>
            </a:r>
            <a:r>
              <a:rPr lang="en-US" dirty="0"/>
              <a:t>, brain development, and immunomodulation has been noticed in </a:t>
            </a:r>
            <a:r>
              <a:rPr lang="en-US" dirty="0" smtClean="0"/>
              <a:t>studies.</a:t>
            </a:r>
          </a:p>
          <a:p>
            <a:r>
              <a:rPr lang="en-US" dirty="0"/>
              <a:t>The potential role of vitamin D in the pathophysiology and treatment of epilepsy, as one the most prevalent neurological disorders, has </a:t>
            </a:r>
            <a:r>
              <a:rPr lang="en-US" dirty="0" smtClean="0"/>
              <a:t>received </a:t>
            </a:r>
            <a:r>
              <a:rPr lang="en-US" dirty="0"/>
              <a:t>attention in recent years</a:t>
            </a:r>
          </a:p>
        </p:txBody>
      </p:sp>
    </p:spTree>
    <p:extLst>
      <p:ext uri="{BB962C8B-B14F-4D97-AF65-F5344CB8AC3E}">
        <p14:creationId xmlns:p14="http://schemas.microsoft.com/office/powerpoint/2010/main" xmlns="" val="352245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Transverse Myelitis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/>
              <a:t>The potential role of vitamin D supplementation in </a:t>
            </a:r>
            <a:r>
              <a:rPr lang="en-US" dirty="0" err="1"/>
              <a:t>neuroinflammatory</a:t>
            </a:r>
            <a:r>
              <a:rPr lang="en-US" dirty="0"/>
              <a:t> diseases has been of great interest in recent years. Small prospective studies in patients with multiple sclerosis suggest that it may impact relapse rates and/or disease </a:t>
            </a:r>
            <a:r>
              <a:rPr lang="en-US" dirty="0" smtClean="0"/>
              <a:t>progression.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800" dirty="0"/>
              <a:t>(Goldberg, P, Fleming, MC, Picard, EH. Multiple sclerosis: decreased relapse rate through dietary supplementation with calcium, magnesium and vitamin D. Med Hypotheses 1986; 21: 193-200</a:t>
            </a:r>
            <a:r>
              <a:rPr lang="en-US" sz="1800" dirty="0" smtClean="0"/>
              <a:t>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1737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4000" b="1" dirty="0" smtClean="0"/>
          </a:p>
          <a:p>
            <a:pPr>
              <a:buNone/>
            </a:pPr>
            <a:r>
              <a:rPr lang="en-US" sz="4800" b="1" dirty="0" smtClean="0">
                <a:solidFill>
                  <a:srgbClr val="FF0000"/>
                </a:solidFill>
              </a:rPr>
              <a:t>  How to evaluate vitamin D status?</a:t>
            </a:r>
            <a:endParaRPr lang="en-GB" sz="4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88972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3915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The </a:t>
            </a:r>
            <a:r>
              <a:rPr lang="en-US" b="1" dirty="0" smtClean="0">
                <a:solidFill>
                  <a:srgbClr val="FF0000"/>
                </a:solidFill>
              </a:rPr>
              <a:t>serum 25(OH)D </a:t>
            </a:r>
            <a:r>
              <a:rPr lang="en-US" dirty="0" smtClean="0"/>
              <a:t>is the most reliable marker of vitamin D status.</a:t>
            </a:r>
          </a:p>
          <a:p>
            <a:r>
              <a:rPr lang="en-US" dirty="0" smtClean="0"/>
              <a:t> reflecting the sum of cutaneous synthesis and oral intake. </a:t>
            </a:r>
          </a:p>
          <a:p>
            <a:pPr lvl="1" defTabSz="457200" fontAlgn="base">
              <a:spcAft>
                <a:spcPct val="0"/>
              </a:spcAft>
              <a:buNone/>
              <a:defRPr/>
            </a:pPr>
            <a:endParaRPr lang="en-US" sz="2400" dirty="0">
              <a:ea typeface="MS PGothic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2" y="3857628"/>
            <a:ext cx="3094839" cy="19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83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What is an optimal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</a:rPr>
              <a:t>25(OH)D</a:t>
            </a:r>
            <a:r>
              <a:rPr lang="en-US" b="1" dirty="0" smtClean="0">
                <a:solidFill>
                  <a:srgbClr val="002060"/>
                </a:solidFill>
              </a:rPr>
              <a:t> level?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260714"/>
              </p:ext>
            </p:extLst>
          </p:nvPr>
        </p:nvGraphicFramePr>
        <p:xfrm>
          <a:off x="457200" y="2362200"/>
          <a:ext cx="8305800" cy="381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70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FFFF00"/>
                          </a:solidFill>
                          <a:effectLst/>
                        </a:rPr>
                        <a:t>25(OH) D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FFFF00"/>
                          </a:solidFill>
                          <a:effectLst/>
                        </a:rPr>
                        <a:t>level (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</a:rPr>
                        <a:t>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</a:rPr>
                        <a:t>/ml)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</a:rPr>
                        <a:t>Interpretation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&gt;=</a:t>
                      </a:r>
                      <a:r>
                        <a:rPr lang="en-US" sz="2800" dirty="0" smtClean="0">
                          <a:effectLst/>
                        </a:rPr>
                        <a:t>30-80</a:t>
                      </a:r>
                      <a:endParaRPr lang="en-US" sz="2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Normal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21- 29</a:t>
                      </a:r>
                      <a:endParaRPr lang="en-US" sz="2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Insufficient</a:t>
                      </a:r>
                      <a:endParaRPr lang="en-US" sz="2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10-20</a:t>
                      </a:r>
                      <a:endParaRPr lang="en-US" sz="2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Deficient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&lt; 10</a:t>
                      </a:r>
                      <a:endParaRPr lang="en-US" sz="2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Severely deficient</a:t>
                      </a:r>
                      <a:endParaRPr lang="en-US" sz="2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4934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73152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800" b="1" dirty="0" smtClean="0">
                <a:solidFill>
                  <a:srgbClr val="FF0000"/>
                </a:solidFill>
              </a:rPr>
              <a:t>Who should be tested for Vitamin D deficiency???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04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Measurement </a:t>
            </a:r>
            <a:r>
              <a:rPr lang="en-US" dirty="0"/>
              <a:t>of serum 25(OH)D levels is </a:t>
            </a:r>
            <a:r>
              <a:rPr lang="en-US" dirty="0" smtClean="0"/>
              <a:t>expensive </a:t>
            </a:r>
          </a:p>
          <a:p>
            <a:r>
              <a:rPr lang="en-US" dirty="0" smtClean="0"/>
              <a:t>and </a:t>
            </a:r>
            <a:r>
              <a:rPr lang="en-US" dirty="0"/>
              <a:t>universal screening is </a:t>
            </a:r>
            <a:r>
              <a:rPr lang="en-US" b="1" dirty="0">
                <a:solidFill>
                  <a:srgbClr val="FF0000"/>
                </a:solidFill>
              </a:rPr>
              <a:t>not</a:t>
            </a:r>
            <a:r>
              <a:rPr lang="en-US" b="1" dirty="0"/>
              <a:t> </a:t>
            </a:r>
            <a:r>
              <a:rPr lang="en-US" dirty="0"/>
              <a:t>supported. </a:t>
            </a:r>
            <a:endParaRPr lang="en-US" dirty="0" smtClean="0"/>
          </a:p>
          <a:p>
            <a:r>
              <a:rPr lang="en-US" dirty="0" smtClean="0"/>
              <a:t>However</a:t>
            </a:r>
            <a:r>
              <a:rPr lang="en-US" dirty="0"/>
              <a:t>, vitamin D testing may benefit those at risk for severe deficiency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50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Clinical Risk Factors for Vitamin D Deﬁciency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>
                <a:solidFill>
                  <a:srgbClr val="FF0000"/>
                </a:solidFill>
              </a:rPr>
              <a:t>. Decreased </a:t>
            </a:r>
            <a:r>
              <a:rPr lang="en-US" dirty="0">
                <a:solidFill>
                  <a:srgbClr val="FF0000"/>
                </a:solidFill>
              </a:rPr>
              <a:t>intake   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 Inadequate </a:t>
            </a:r>
            <a:r>
              <a:rPr lang="en-US" dirty="0"/>
              <a:t>oral intake  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Malnutrition (poor oral intake)   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770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Clinical Risk Factors for Vitamin D Deﬁciency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II.Limited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sun </a:t>
            </a:r>
            <a:r>
              <a:rPr lang="en-US" dirty="0" smtClean="0">
                <a:solidFill>
                  <a:srgbClr val="FF0000"/>
                </a:solidFill>
              </a:rPr>
              <a:t>exposure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sz="2800" dirty="0"/>
              <a:t>Home </a:t>
            </a:r>
            <a:r>
              <a:rPr lang="en-US" sz="2800" dirty="0" smtClean="0"/>
              <a:t>bound/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institutionalized </a:t>
            </a: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Dark skin</a:t>
            </a:r>
          </a:p>
          <a:p>
            <a:pPr marL="514350" indent="-514350">
              <a:buAutoNum type="arabicPeriod"/>
            </a:pPr>
            <a:r>
              <a:rPr lang="en-US" sz="2800" dirty="0"/>
              <a:t>Living in High latitude</a:t>
            </a:r>
          </a:p>
          <a:p>
            <a:pPr marL="514350" indent="-514350">
              <a:buAutoNum type="arabicPeriod"/>
            </a:pPr>
            <a:r>
              <a:rPr lang="en-US" sz="2800" dirty="0"/>
              <a:t>Winter season</a:t>
            </a:r>
          </a:p>
          <a:p>
            <a:pPr marL="514350" indent="-514350">
              <a:buAutoNum type="arabicPeriod"/>
            </a:pPr>
            <a:r>
              <a:rPr lang="en-US" sz="2800" dirty="0"/>
              <a:t>Sunscreen users</a:t>
            </a:r>
          </a:p>
          <a:p>
            <a:pPr marL="514350" indent="-514350">
              <a:buAutoNum type="arabicPeriod"/>
            </a:pPr>
            <a:r>
              <a:rPr lang="en-US" sz="2800" dirty="0"/>
              <a:t>Wearing skin covering clothes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332215"/>
            <a:ext cx="2557218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80928"/>
            <a:ext cx="2779713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980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Clinical Risk Factors for Vitamin D Deﬁciency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III. Gastrointestinal   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sz="2800" dirty="0" err="1" smtClean="0"/>
              <a:t>Malabsorption</a:t>
            </a:r>
            <a:endParaRPr lang="en-US" sz="2800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IV. </a:t>
            </a:r>
            <a:r>
              <a:rPr lang="en-US" dirty="0">
                <a:solidFill>
                  <a:srgbClr val="FF0000"/>
                </a:solidFill>
              </a:rPr>
              <a:t>Hepatic   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Some </a:t>
            </a:r>
            <a:r>
              <a:rPr lang="en-US" sz="2800" dirty="0"/>
              <a:t>antiepileptic medications (increased 24-hydroxylase activity)   </a:t>
            </a:r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Severe liver disease or failure (decreased 25-hydroxylase activity)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389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Correction of  low vitamin D with supplements      improved their symptoms </a:t>
            </a:r>
            <a:r>
              <a:rPr lang="en-US" i="1" dirty="0" smtClean="0">
                <a:solidFill>
                  <a:srgbClr val="FF0000"/>
                </a:solidFill>
              </a:rPr>
              <a:t>dramatically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57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Clinical Risk Factors for Vitamin D Deﬁciency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V. Renal    </a:t>
            </a:r>
          </a:p>
          <a:p>
            <a:r>
              <a:rPr lang="en-US" dirty="0" smtClean="0"/>
              <a:t>   Aging </a:t>
            </a:r>
            <a:r>
              <a:rPr lang="en-US" dirty="0"/>
              <a:t>(decreased 1-</a:t>
            </a:r>
            <a:r>
              <a:rPr lang="el-GR" dirty="0"/>
              <a:t>α </a:t>
            </a:r>
            <a:r>
              <a:rPr lang="en-US" dirty="0"/>
              <a:t>hydroxylase activity)   </a:t>
            </a:r>
            <a:endParaRPr lang="en-US" dirty="0" smtClean="0"/>
          </a:p>
          <a:p>
            <a:r>
              <a:rPr lang="en-US" dirty="0" smtClean="0"/>
              <a:t>   Renal </a:t>
            </a:r>
            <a:r>
              <a:rPr lang="en-US" dirty="0"/>
              <a:t>insufficiency, </a:t>
            </a:r>
            <a:r>
              <a:rPr lang="en-US" dirty="0" smtClean="0"/>
              <a:t>GFR &lt;60</a:t>
            </a:r>
            <a:r>
              <a:rPr lang="en-US" dirty="0"/>
              <a:t>% (decreased 1-</a:t>
            </a:r>
            <a:r>
              <a:rPr lang="el-GR" dirty="0"/>
              <a:t>α  </a:t>
            </a:r>
            <a:r>
              <a:rPr lang="en-US" dirty="0" smtClean="0"/>
              <a:t>hydroxylase </a:t>
            </a:r>
            <a:r>
              <a:rPr lang="en-US" dirty="0"/>
              <a:t>activity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</a:t>
            </a:r>
            <a:r>
              <a:rPr lang="en-US" dirty="0" err="1"/>
              <a:t>Nephrotic</a:t>
            </a:r>
            <a:r>
              <a:rPr lang="en-US" dirty="0"/>
              <a:t> syndrome (decreased levels of vitamin D–binding protein</a:t>
            </a:r>
            <a:r>
              <a:rPr lang="en-US" dirty="0" smtClean="0"/>
              <a:t>)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729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Clinical Risk Factors for Vitamin D Deﬁciency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r>
              <a:rPr lang="en-US" altLang="en-US" dirty="0" smtClean="0">
                <a:solidFill>
                  <a:srgbClr val="FF0000"/>
                </a:solidFill>
              </a:rPr>
              <a:t>VI. Elderly patients </a:t>
            </a:r>
            <a:r>
              <a:rPr lang="en-US" altLang="en-US" dirty="0"/>
              <a:t>(&gt; 50 years</a:t>
            </a:r>
            <a:r>
              <a:rPr lang="en-US" altLang="en-US" dirty="0" smtClean="0"/>
              <a:t>)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 smtClean="0">
                <a:solidFill>
                  <a:srgbClr val="FF0000"/>
                </a:solidFill>
              </a:rPr>
              <a:t>VII. Obesity </a:t>
            </a:r>
            <a:r>
              <a:rPr lang="en-US" altLang="en-US" dirty="0" smtClean="0"/>
              <a:t>(BMI&gt; </a:t>
            </a:r>
            <a:r>
              <a:rPr lang="en-US" altLang="en-US" dirty="0"/>
              <a:t>30 kg/m2)-</a:t>
            </a:r>
            <a:r>
              <a:rPr lang="en-US" altLang="en-US" sz="2800" dirty="0"/>
              <a:t>body fat sequesters the vitamin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647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Clinical Risk Factors for Vitamin D Deﬁciency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It </a:t>
            </a:r>
            <a:r>
              <a:rPr lang="en-US" i="1" dirty="0"/>
              <a:t>has been suggested that clinicians should </a:t>
            </a:r>
            <a:r>
              <a:rPr lang="en-US" b="1" i="1" dirty="0">
                <a:solidFill>
                  <a:srgbClr val="FF0000"/>
                </a:solidFill>
              </a:rPr>
              <a:t>routinely test for hypovitaminosis D </a:t>
            </a:r>
            <a:r>
              <a:rPr lang="en-US" i="1" dirty="0"/>
              <a:t>in patients with </a:t>
            </a:r>
            <a:r>
              <a:rPr lang="en-US" b="1" i="1" dirty="0">
                <a:solidFill>
                  <a:srgbClr val="FF0000"/>
                </a:solidFill>
              </a:rPr>
              <a:t>musculoskeletal symptoms</a:t>
            </a:r>
            <a:r>
              <a:rPr lang="en-US" i="1" dirty="0"/>
              <a:t>, such as bone pain, myalgias, and generalized weakness, because these symptoms are often associated with hypovitaminosis D </a:t>
            </a:r>
            <a:r>
              <a:rPr lang="en-US" i="1" dirty="0" smtClean="0"/>
              <a:t>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816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800" dirty="0" smtClean="0"/>
          </a:p>
          <a:p>
            <a:pPr marL="0" indent="0">
              <a:buNone/>
            </a:pPr>
            <a:r>
              <a:rPr lang="en-US" sz="6600" b="1" dirty="0" smtClean="0">
                <a:solidFill>
                  <a:srgbClr val="FF0000"/>
                </a:solidFill>
              </a:rPr>
              <a:t>Management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2239" y="1905000"/>
            <a:ext cx="2598821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267200"/>
            <a:ext cx="32067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355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/>
              <a:t>Management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Many </a:t>
            </a:r>
            <a:r>
              <a:rPr lang="en-US" dirty="0"/>
              <a:t>patients and physicians think that adequate vitamin D intake can be obtained via diet alone. </a:t>
            </a:r>
            <a:endParaRPr lang="en-US" dirty="0" smtClean="0"/>
          </a:p>
          <a:p>
            <a:endParaRPr lang="en-US" dirty="0"/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This </a:t>
            </a:r>
            <a:r>
              <a:rPr lang="en-US" b="1" dirty="0">
                <a:solidFill>
                  <a:srgbClr val="FF0000"/>
                </a:solidFill>
              </a:rPr>
              <a:t>assumption is </a:t>
            </a:r>
            <a:r>
              <a:rPr lang="en-US" b="1" dirty="0" smtClean="0">
                <a:solidFill>
                  <a:srgbClr val="FF0000"/>
                </a:solidFill>
              </a:rPr>
              <a:t>erroneous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227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/>
              <a:t>Management..contd..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 there are only small amounts of vitamin D in food there are only 2 sure ways to get enough vitamin D:</a:t>
            </a:r>
          </a:p>
          <a:p>
            <a:pPr marL="0" indent="0">
              <a:buNone/>
            </a:pPr>
            <a:r>
              <a:rPr lang="en-US" dirty="0" smtClean="0"/>
              <a:t>1. Taking </a:t>
            </a:r>
            <a:r>
              <a:rPr lang="en-US" dirty="0"/>
              <a:t>vitamin D supplements</a:t>
            </a:r>
            <a:r>
              <a:rPr lang="en-US" dirty="0" smtClean="0"/>
              <a:t>.</a:t>
            </a:r>
          </a:p>
          <a:p>
            <a:pPr lvl="0" fontAlgn="t"/>
            <a:endParaRPr lang="en-US" dirty="0" smtClean="0"/>
          </a:p>
          <a:p>
            <a:pPr marL="0" lvl="0" indent="0" fontAlgn="t">
              <a:buNone/>
            </a:pPr>
            <a:r>
              <a:rPr lang="en-US" dirty="0" smtClean="0"/>
              <a:t>2. Exposing </a:t>
            </a:r>
            <a:r>
              <a:rPr lang="en-US" dirty="0"/>
              <a:t>bare skin to sunlight to</a:t>
            </a:r>
          </a:p>
          <a:p>
            <a:pPr marL="0" lvl="0" indent="0" fontAlgn="t">
              <a:buNone/>
            </a:pPr>
            <a:r>
              <a:rPr lang="en-US" dirty="0"/>
              <a:t>    get ultraviolet B (UVB).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95800"/>
            <a:ext cx="221297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3987" y="2667000"/>
            <a:ext cx="26162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70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5300" b="1" dirty="0" smtClean="0"/>
              <a:t>Vitamin </a:t>
            </a:r>
            <a:r>
              <a:rPr lang="en-US" sz="5300" b="1" dirty="0"/>
              <a:t>D supplements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00437" y="2791619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86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Vitamin D supplements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A</a:t>
            </a:r>
            <a:r>
              <a:rPr lang="en-US" b="1" dirty="0" smtClean="0"/>
              <a:t>vailable </a:t>
            </a:r>
            <a:r>
              <a:rPr lang="en-US" b="1" dirty="0"/>
              <a:t>forms of vitamin D supplements are 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 </a:t>
            </a:r>
            <a:r>
              <a:rPr lang="en-US" dirty="0" err="1"/>
              <a:t>E</a:t>
            </a:r>
            <a:r>
              <a:rPr lang="en-US" dirty="0" err="1" smtClean="0"/>
              <a:t>rgocalciferol</a:t>
            </a:r>
            <a:r>
              <a:rPr lang="en-US" dirty="0" smtClean="0"/>
              <a:t> </a:t>
            </a:r>
            <a:r>
              <a:rPr lang="en-US" dirty="0"/>
              <a:t>(vitamin D2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  </a:t>
            </a:r>
            <a:r>
              <a:rPr lang="en-US" dirty="0" err="1"/>
              <a:t>C</a:t>
            </a:r>
            <a:r>
              <a:rPr lang="en-US" dirty="0" err="1" smtClean="0"/>
              <a:t>holecalciferol</a:t>
            </a:r>
            <a:r>
              <a:rPr lang="en-US" dirty="0" smtClean="0"/>
              <a:t> </a:t>
            </a:r>
            <a:r>
              <a:rPr lang="en-US" dirty="0"/>
              <a:t>(vitamin D3).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V</a:t>
            </a:r>
            <a:r>
              <a:rPr lang="en-US" b="1" dirty="0" smtClean="0">
                <a:solidFill>
                  <a:srgbClr val="FF0000"/>
                </a:solidFill>
              </a:rPr>
              <a:t>itamin </a:t>
            </a:r>
            <a:r>
              <a:rPr lang="en-US" b="1" dirty="0">
                <a:solidFill>
                  <a:srgbClr val="FF0000"/>
                </a:solidFill>
              </a:rPr>
              <a:t>D3 is preferred </a:t>
            </a:r>
            <a:r>
              <a:rPr lang="en-US" dirty="0" smtClean="0"/>
              <a:t>, as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It is the </a:t>
            </a:r>
            <a:r>
              <a:rPr lang="en-US" dirty="0"/>
              <a:t>naturally occurring form of the vitamin 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altLang="en-US" dirty="0"/>
              <a:t>Vitamin D3 &gt;3 times as effective as D2 </a:t>
            </a:r>
            <a:endParaRPr lang="en-US" alt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Longer duration of action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684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Vitamin D supplements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Dosing</a:t>
            </a:r>
            <a:r>
              <a:rPr lang="en-US" dirty="0"/>
              <a:t> — The recommended dose of vitamin D depends upon the </a:t>
            </a:r>
            <a:r>
              <a:rPr lang="en-US" b="1" dirty="0">
                <a:solidFill>
                  <a:srgbClr val="FF0000"/>
                </a:solidFill>
              </a:rPr>
              <a:t>nature and severity </a:t>
            </a:r>
            <a:r>
              <a:rPr lang="en-US" dirty="0"/>
              <a:t>of the vitamin D deficiency.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23812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867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Vitamin D supplements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lower the 25(OH)D serum concentration is before treatment, the higher is the dosage that is needed in order to quickly reach an acceptable serum level.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203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1016418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4873beb7-5857-4685-be1f-d57550cc96cc">false</MarketSpecific>
    <ApprovalStatus xmlns="4873beb7-5857-4685-be1f-d57550cc96cc">InProgress</ApprovalStatus>
    <DirectSourceMarket xmlns="4873beb7-5857-4685-be1f-d57550cc96cc" xsi:nil="true"/>
    <PrimaryImageGen xmlns="4873beb7-5857-4685-be1f-d57550cc96cc">true</PrimaryImageGen>
    <ThumbnailAssetId xmlns="4873beb7-5857-4685-be1f-d57550cc96cc" xsi:nil="true"/>
    <NumericId xmlns="4873beb7-5857-4685-be1f-d57550cc96cc">-1</NumericId>
    <TPFriendlyName xmlns="4873beb7-5857-4685-be1f-d57550cc96cc">Certificate of completion for course</TPFriendlyName>
    <BusinessGroup xmlns="4873beb7-5857-4685-be1f-d57550cc96cc" xsi:nil="true"/>
    <APEditor xmlns="4873beb7-5857-4685-be1f-d57550cc96cc">
      <UserInfo>
        <DisplayName>REDMOND\v-luannv</DisplayName>
        <AccountId>92</AccountId>
        <AccountType/>
      </UserInfo>
    </APEditor>
    <SourceTitle xmlns="4873beb7-5857-4685-be1f-d57550cc96cc">Certificate of completion for course</SourceTitle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PublishStatusLookup xmlns="4873beb7-5857-4685-be1f-d57550cc96cc">
      <Value>275310</Value>
      <Value>1282688</Value>
    </PublishStatusLookup>
    <MachineTranslated xmlns="4873beb7-5857-4685-be1f-d57550cc96cc">false</MachineTranslated>
    <OriginalSourceMarket xmlns="4873beb7-5857-4685-be1f-d57550cc96cc" xsi:nil="true"/>
    <TPInstallLocation xmlns="4873beb7-5857-4685-be1f-d57550cc96cc">{My Templates}</TPInstallLocation>
    <APDescription xmlns="4873beb7-5857-4685-be1f-d57550cc96cc" xsi:nil="true"/>
    <ContentItem xmlns="4873beb7-5857-4685-be1f-d57550cc96cc" xsi:nil="true"/>
    <ClipArtFilename xmlns="4873beb7-5857-4685-be1f-d57550cc96cc" xsi:nil="true"/>
    <APAuthor xmlns="4873beb7-5857-4685-be1f-d57550cc96cc">
      <UserInfo>
        <DisplayName>REDMOND\cynvey</DisplayName>
        <AccountId>191</AccountId>
        <AccountType/>
      </UserInfo>
    </APAuthor>
    <TPAppVersion xmlns="4873beb7-5857-4685-be1f-d57550cc96cc">11</TPAppVersion>
    <TPCommandLine xmlns="4873beb7-5857-4685-be1f-d57550cc96cc">{PP} /n {FilePath}</TPCommandLine>
    <PublishTargets xmlns="4873beb7-5857-4685-be1f-d57550cc96cc">OfficeOnline</PublishTargets>
    <TPLaunchHelpLinkType xmlns="4873beb7-5857-4685-be1f-d57550cc96cc">Template</TPLaunchHelpLinkType>
    <TimesCloned xmlns="4873beb7-5857-4685-be1f-d57550cc96cc" xsi:nil="true"/>
    <EditorialStatus xmlns="4873beb7-5857-4685-be1f-d57550cc96cc" xsi:nil="true"/>
    <LastModifiedDateTime xmlns="4873beb7-5857-4685-be1f-d57550cc96cc" xsi:nil="true"/>
    <Provider xmlns="4873beb7-5857-4685-be1f-d57550cc96cc">EY006220130</Provider>
    <AcquiredFrom xmlns="4873beb7-5857-4685-be1f-d57550cc96cc" xsi:nil="true"/>
    <AssetStart xmlns="4873beb7-5857-4685-be1f-d57550cc96cc">2009-05-30T22:16:00+00:00</AssetStart>
    <LastHandOff xmlns="4873beb7-5857-4685-be1f-d57550cc96cc" xsi:nil="true"/>
    <ArtSampleDocs xmlns="4873beb7-5857-4685-be1f-d57550cc96cc" xsi:nil="true"/>
    <TPClientViewer xmlns="4873beb7-5857-4685-be1f-d57550cc96cc">Microsoft Office PowerPoint</TPClientViewer>
    <UACurrentWords xmlns="4873beb7-5857-4685-be1f-d57550cc96cc">0</UACurrentWords>
    <UALocRecommendation xmlns="4873beb7-5857-4685-be1f-d57550cc96cc">Localize</UALocRecommendation>
    <IsDeleted xmlns="4873beb7-5857-4685-be1f-d57550cc96cc">false</IsDeleted>
    <UANotes xmlns="4873beb7-5857-4685-be1f-d57550cc96cc">online only</UANotes>
    <TemplateStatus xmlns="4873beb7-5857-4685-be1f-d57550cc96cc">Complete</TemplateStatus>
    <ShowIn xmlns="4873beb7-5857-4685-be1f-d57550cc96cc" xsi:nil="true"/>
    <CSXHash xmlns="4873beb7-5857-4685-be1f-d57550cc96cc" xsi:nil="true"/>
    <VoteCount xmlns="4873beb7-5857-4685-be1f-d57550cc96cc" xsi:nil="true"/>
    <AssetExpire xmlns="4873beb7-5857-4685-be1f-d57550cc96cc">2100-01-01T00:00:00+00:00</AssetExpire>
    <CSXSubmissionMarket xmlns="4873beb7-5857-4685-be1f-d57550cc96cc" xsi:nil="true"/>
    <DSATActionTaken xmlns="4873beb7-5857-4685-be1f-d57550cc96cc" xsi:nil="true"/>
    <TPExecutable xmlns="4873beb7-5857-4685-be1f-d57550cc96cc" xsi:nil="true"/>
    <SubmitterId xmlns="4873beb7-5857-4685-be1f-d57550cc96cc" xsi:nil="true"/>
    <AssetType xmlns="4873beb7-5857-4685-be1f-d57550cc96cc">TP</AssetType>
    <CSXSubmissionDate xmlns="4873beb7-5857-4685-be1f-d57550cc96cc" xsi:nil="true"/>
    <CSXUpdate xmlns="4873beb7-5857-4685-be1f-d57550cc96cc">false</CSXUpdate>
    <ApprovalLog xmlns="4873beb7-5857-4685-be1f-d57550cc96cc" xsi:nil="true"/>
    <BugNumber xmlns="4873beb7-5857-4685-be1f-d57550cc96cc" xsi:nil="true"/>
    <Milestone xmlns="4873beb7-5857-4685-be1f-d57550cc96cc" xsi:nil="true"/>
    <OriginAsset xmlns="4873beb7-5857-4685-be1f-d57550cc96cc" xsi:nil="true"/>
    <TPComponent xmlns="4873beb7-5857-4685-be1f-d57550cc96cc">PPTFiles</TPComponent>
    <AssetId xmlns="4873beb7-5857-4685-be1f-d57550cc96cc">TP010164189</AssetId>
    <TPApplication xmlns="4873beb7-5857-4685-be1f-d57550cc96cc">PowerPoint</TPApplication>
    <TPLaunchHelpLink xmlns="4873beb7-5857-4685-be1f-d57550cc96cc" xsi:nil="true"/>
    <IntlLocPriority xmlns="4873beb7-5857-4685-be1f-d57550cc96cc" xsi:nil="true"/>
    <CrawlForDependencies xmlns="4873beb7-5857-4685-be1f-d57550cc96cc">false</CrawlForDependencies>
    <IntlLangReviewer xmlns="4873beb7-5857-4685-be1f-d57550cc96cc" xsi:nil="true"/>
    <HandoffToMSDN xmlns="4873beb7-5857-4685-be1f-d57550cc96cc" xsi:nil="true"/>
    <PlannedPubDate xmlns="4873beb7-5857-4685-be1f-d57550cc96cc" xsi:nil="true"/>
    <TrustLevel xmlns="4873beb7-5857-4685-be1f-d57550cc96cc">1 Microsoft Managed Content</TrustLevel>
    <IsSearchable xmlns="4873beb7-5857-4685-be1f-d57550cc96cc">false</IsSearchable>
    <TPNamespace xmlns="4873beb7-5857-4685-be1f-d57550cc96cc">POWERPNT</TPNamespace>
    <Markets xmlns="4873beb7-5857-4685-be1f-d57550cc96cc"/>
    <IntlLangReview xmlns="4873beb7-5857-4685-be1f-d57550cc96cc" xsi:nil="true"/>
    <UAProjectedTotalWords xmlns="4873beb7-5857-4685-be1f-d57550cc96cc" xsi:nil="true"/>
    <OutputCachingOn xmlns="4873beb7-5857-4685-be1f-d57550cc96cc">false</OutputCachingOn>
    <AverageRating xmlns="4873beb7-5857-4685-be1f-d57550cc96cc" xsi:nil="true"/>
    <LastPublishResultLookup xmlns="4873beb7-5857-4685-be1f-d57550cc96cc" xsi:nil="true"/>
    <PolicheckWords xmlns="4873beb7-5857-4685-be1f-d57550cc96cc" xsi:nil="true"/>
    <FriendlyTitle xmlns="4873beb7-5857-4685-be1f-d57550cc96cc" xsi:nil="true"/>
    <Manager xmlns="4873beb7-5857-4685-be1f-d57550cc96cc" xsi:nil="true"/>
    <EditorialTags xmlns="4873beb7-5857-4685-be1f-d57550cc96cc" xsi:nil="true"/>
    <LegacyData xmlns="4873beb7-5857-4685-be1f-d57550cc96cc" xsi:nil="true"/>
    <Downloads xmlns="4873beb7-5857-4685-be1f-d57550cc96cc">0</Downloads>
    <Providers xmlns="4873beb7-5857-4685-be1f-d57550cc96cc" xsi:nil="true"/>
    <TemplateTemplateType xmlns="4873beb7-5857-4685-be1f-d57550cc96cc">PowerPoint 2003 Default</TemplateTemplateType>
    <OOCacheId xmlns="4873beb7-5857-4685-be1f-d57550cc96cc" xsi:nil="true"/>
    <BlockPublish xmlns="4873beb7-5857-4685-be1f-d57550cc96cc" xsi:nil="true"/>
    <CampaignTagsTaxHTField0 xmlns="4873beb7-5857-4685-be1f-d57550cc96cc">
      <Terms xmlns="http://schemas.microsoft.com/office/infopath/2007/PartnerControls"/>
    </CampaignTagsTaxHTField0>
    <LocLastLocAttemptVersionLookup xmlns="4873beb7-5857-4685-be1f-d57550cc96cc">118001</LocLastLocAttemptVersionLookup>
    <LocLastLocAttemptVersionTypeLookup xmlns="4873beb7-5857-4685-be1f-d57550cc96cc" xsi:nil="true"/>
    <LocOverallPreviewStatusLookup xmlns="4873beb7-5857-4685-be1f-d57550cc96cc" xsi:nil="true"/>
    <LocOverallPublishStatusLookup xmlns="4873beb7-5857-4685-be1f-d57550cc96cc" xsi:nil="true"/>
    <TaxCatchAll xmlns="4873beb7-5857-4685-be1f-d57550cc96cc"/>
    <LocNewPublishedVersionLookup xmlns="4873beb7-5857-4685-be1f-d57550cc96cc" xsi:nil="true"/>
    <LocPublishedDependentAssetsLookup xmlns="4873beb7-5857-4685-be1f-d57550cc96cc" xsi:nil="true"/>
    <LocComments xmlns="4873beb7-5857-4685-be1f-d57550cc96cc" xsi:nil="true"/>
    <LocProcessedForMarketsLookup xmlns="4873beb7-5857-4685-be1f-d57550cc96cc" xsi:nil="true"/>
    <LocRecommendedHandoff xmlns="4873beb7-5857-4685-be1f-d57550cc96cc" xsi:nil="true"/>
    <LocManualTestRequired xmlns="4873beb7-5857-4685-be1f-d57550cc96cc" xsi:nil="true"/>
    <LocProcessedForHandoffsLookup xmlns="4873beb7-5857-4685-be1f-d57550cc96cc" xsi:nil="true"/>
    <LocOverallHandbackStatusLookup xmlns="4873beb7-5857-4685-be1f-d57550cc96cc" xsi:nil="true"/>
    <LocalizationTagsTaxHTField0 xmlns="4873beb7-5857-4685-be1f-d57550cc96cc">
      <Terms xmlns="http://schemas.microsoft.com/office/infopath/2007/PartnerControls"/>
    </LocalizationTagsTaxHTField0>
    <FeatureTagsTaxHTField0 xmlns="4873beb7-5857-4685-be1f-d57550cc96cc">
      <Terms xmlns="http://schemas.microsoft.com/office/infopath/2007/PartnerControls"/>
    </FeatureTagsTaxHTField0>
    <LocOverallLocStatusLookup xmlns="4873beb7-5857-4685-be1f-d57550cc96cc" xsi:nil="true"/>
    <LocPublishedLinkedAssetsLookup xmlns="4873beb7-5857-4685-be1f-d57550cc96cc" xsi:nil="true"/>
    <InternalTagsTaxHTField0 xmlns="4873beb7-5857-4685-be1f-d57550cc96cc">
      <Terms xmlns="http://schemas.microsoft.com/office/infopath/2007/PartnerControls"/>
    </InternalTagsTaxHTField0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81329772-3BEE-4BBB-9876-220F377B57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2E2F19-24CE-4E3A-900E-0934515FA9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92F3BF-D57C-4A63-AEFF-0BF6920788B8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tf10164189</Template>
  <TotalTime>0</TotalTime>
  <Words>5106</Words>
  <Application>Microsoft Office PowerPoint</Application>
  <PresentationFormat>On-screen Show (4:3)</PresentationFormat>
  <Paragraphs>696</Paragraphs>
  <Slides>132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3" baseType="lpstr">
      <vt:lpstr>tf10164189</vt:lpstr>
      <vt:lpstr>Vitamin D Deficiency- Current Status and Its Impact in Clinical Medicine</vt:lpstr>
      <vt:lpstr>Scenario 1</vt:lpstr>
      <vt:lpstr>Slide 3</vt:lpstr>
      <vt:lpstr>Slide 4</vt:lpstr>
      <vt:lpstr>Scenario 2</vt:lpstr>
      <vt:lpstr>Slide 6</vt:lpstr>
      <vt:lpstr>Scenario 3</vt:lpstr>
      <vt:lpstr>Slide 8</vt:lpstr>
      <vt:lpstr>Slide 9</vt:lpstr>
      <vt:lpstr>Contents</vt:lpstr>
      <vt:lpstr>Slide 11</vt:lpstr>
      <vt:lpstr>Slide 12</vt:lpstr>
      <vt:lpstr>History</vt:lpstr>
      <vt:lpstr>Slide 14</vt:lpstr>
      <vt:lpstr>Slide 15</vt:lpstr>
      <vt:lpstr>Vitamin D: The Sunshine Hormone</vt:lpstr>
      <vt:lpstr>Forms of Vitamin D</vt:lpstr>
      <vt:lpstr>D3 ≠ D2 ≠ 1,25-di(OH)-D3  </vt:lpstr>
      <vt:lpstr>Slide 19</vt:lpstr>
      <vt:lpstr>Sources</vt:lpstr>
      <vt:lpstr>Sources of vitamin D</vt:lpstr>
      <vt:lpstr>Slide 22</vt:lpstr>
      <vt:lpstr>Slide 23</vt:lpstr>
      <vt:lpstr>Relation of sunlight &amp; Vitamin D</vt:lpstr>
      <vt:lpstr>Slide 25</vt:lpstr>
      <vt:lpstr>Slide 26</vt:lpstr>
      <vt:lpstr>Vitamin D Basics</vt:lpstr>
      <vt:lpstr>Global</vt:lpstr>
      <vt:lpstr>Prevalence of Vitamin D Deficiency </vt:lpstr>
      <vt:lpstr>Regional</vt:lpstr>
      <vt:lpstr>Regional</vt:lpstr>
      <vt:lpstr>South East Asia, Middle East and North Africa</vt:lpstr>
      <vt:lpstr> Pakistan</vt:lpstr>
      <vt:lpstr>India</vt:lpstr>
      <vt:lpstr>Srilankna</vt:lpstr>
      <vt:lpstr>Bangladesh</vt:lpstr>
      <vt:lpstr>Bangladesh</vt:lpstr>
      <vt:lpstr>Knowledge in bangladesh (rural and Urban)</vt:lpstr>
      <vt:lpstr>Men (Husband) versus Pregnant Women in Bangladesh</vt:lpstr>
      <vt:lpstr>Low (l) versus high(H) socioeconomic in Bangladesh</vt:lpstr>
      <vt:lpstr>DMCH study (Preeclampsia and Eclampsia)</vt:lpstr>
      <vt:lpstr>PMCH Study </vt:lpstr>
      <vt:lpstr>Awareness of the importance of sun exposure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 </vt:lpstr>
      <vt:lpstr>Slide 54</vt:lpstr>
      <vt:lpstr>Slide 55</vt:lpstr>
      <vt:lpstr>Slide 56</vt:lpstr>
      <vt:lpstr>Slide 57</vt:lpstr>
      <vt:lpstr> </vt:lpstr>
      <vt:lpstr>Slide 59</vt:lpstr>
      <vt:lpstr>Metabolic functions of vitamin D </vt:lpstr>
      <vt:lpstr>Other Physiologic Functions of Vitamin D</vt:lpstr>
      <vt:lpstr>Physiologic Functions of Vitamin D</vt:lpstr>
      <vt:lpstr>Features of Vitamin D Deficiency</vt:lpstr>
      <vt:lpstr>Features of Vitamin D deficiency..contd.. </vt:lpstr>
      <vt:lpstr>Slide 65</vt:lpstr>
      <vt:lpstr>Slide 66</vt:lpstr>
      <vt:lpstr>Slide 67</vt:lpstr>
      <vt:lpstr>Features of Vitamin D deficiency </vt:lpstr>
      <vt:lpstr>Slide 69</vt:lpstr>
      <vt:lpstr>Non Skeletal Menifestations</vt:lpstr>
      <vt:lpstr>Slide 71</vt:lpstr>
      <vt:lpstr>Slide 72</vt:lpstr>
      <vt:lpstr>Slide 73</vt:lpstr>
      <vt:lpstr>Slide 74</vt:lpstr>
      <vt:lpstr>Slide 75</vt:lpstr>
      <vt:lpstr>Slide 76</vt:lpstr>
      <vt:lpstr>Mean serum Vitamin D levels in rheumatoid arthritis patients and controls</vt:lpstr>
      <vt:lpstr>New clues about vitamin D functions in the nervous system</vt:lpstr>
      <vt:lpstr>Slide 79</vt:lpstr>
      <vt:lpstr>Epilepsy  </vt:lpstr>
      <vt:lpstr>Transverse Myelitis</vt:lpstr>
      <vt:lpstr>Slide 82</vt:lpstr>
      <vt:lpstr>Slide 83</vt:lpstr>
      <vt:lpstr>What is an optimal 25(OH)D level? </vt:lpstr>
      <vt:lpstr>Slide 85</vt:lpstr>
      <vt:lpstr>Slide 86</vt:lpstr>
      <vt:lpstr>Clinical Risk Factors for Vitamin D Deﬁciency </vt:lpstr>
      <vt:lpstr>Clinical Risk Factors for Vitamin D Deﬁciency </vt:lpstr>
      <vt:lpstr>Clinical Risk Factors for Vitamin D Deﬁciency </vt:lpstr>
      <vt:lpstr>Clinical Risk Factors for Vitamin D Deﬁciency </vt:lpstr>
      <vt:lpstr>Clinical Risk Factors for Vitamin D Deﬁciency </vt:lpstr>
      <vt:lpstr>Clinical Risk Factors for Vitamin D Deﬁciency </vt:lpstr>
      <vt:lpstr>Slide 93</vt:lpstr>
      <vt:lpstr> Management </vt:lpstr>
      <vt:lpstr> Management..contd.. </vt:lpstr>
      <vt:lpstr> Vitamin D supplements </vt:lpstr>
      <vt:lpstr>Vitamin D supplements</vt:lpstr>
      <vt:lpstr>Vitamin D supplements</vt:lpstr>
      <vt:lpstr>Vitamin D supplements</vt:lpstr>
      <vt:lpstr>Vitamin D supplements</vt:lpstr>
      <vt:lpstr>Vitamin D supplements</vt:lpstr>
      <vt:lpstr>Vitamin D supplements :Dosage</vt:lpstr>
      <vt:lpstr>Vitamin D supplements</vt:lpstr>
      <vt:lpstr>Vitamin D supplements</vt:lpstr>
      <vt:lpstr>Vitamin D supplements</vt:lpstr>
      <vt:lpstr>Slide 106</vt:lpstr>
      <vt:lpstr>Management..contd.. </vt:lpstr>
      <vt:lpstr>Management..contd.. </vt:lpstr>
      <vt:lpstr>Management..contd.. </vt:lpstr>
      <vt:lpstr> Management..contd.. </vt:lpstr>
      <vt:lpstr>Slide 111</vt:lpstr>
      <vt:lpstr>Exposing  skin to UVB and  the risk of skin cancer</vt:lpstr>
      <vt:lpstr>Slide 113</vt:lpstr>
      <vt:lpstr> </vt:lpstr>
      <vt:lpstr>Slide 115</vt:lpstr>
      <vt:lpstr>  </vt:lpstr>
      <vt:lpstr>Prevention..contd.. </vt:lpstr>
      <vt:lpstr>Prevention..contd.. </vt:lpstr>
      <vt:lpstr>Contraindiations of vit D supplement</vt:lpstr>
      <vt:lpstr>Effects of intermittent high-dose of vitamin D regimens</vt:lpstr>
      <vt:lpstr>Controversy over Calcium and Vitamin D: Calcium or No Calcium</vt:lpstr>
      <vt:lpstr>Slide 122</vt:lpstr>
      <vt:lpstr>Vitamin D toxicity</vt:lpstr>
      <vt:lpstr>Slide 124</vt:lpstr>
      <vt:lpstr>Vitamin D toxicity cont..</vt:lpstr>
      <vt:lpstr>Vitamin D Toxicity cont..</vt:lpstr>
      <vt:lpstr>Slide 127</vt:lpstr>
      <vt:lpstr>Take Home Messages</vt:lpstr>
      <vt:lpstr>Take Home Messages..contd..</vt:lpstr>
      <vt:lpstr>Take Home Messages..contd..</vt:lpstr>
      <vt:lpstr>Take Home Messages..contd..</vt:lpstr>
      <vt:lpstr>Slide 132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2018-03-20T10:18:02Z</dcterms:created>
  <dcterms:modified xsi:type="dcterms:W3CDTF">2018-07-09T18:43:43Z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mageGenCounter">
    <vt:lpwstr>0</vt:lpwstr>
  </property>
  <property fmtid="{D5CDD505-2E9C-101B-9397-08002B2CF9AE}" pid="4" name="ViolationReportStatus">
    <vt:lpwstr>None</vt:lpwstr>
  </property>
  <property fmtid="{D5CDD505-2E9C-101B-9397-08002B2CF9AE}" pid="5" name="ImageGenStatus">
    <vt:lpwstr>0</vt:lpwstr>
  </property>
  <property fmtid="{D5CDD505-2E9C-101B-9397-08002B2CF9AE}" pid="6" name="PolicheckStatus">
    <vt:lpwstr>0</vt:lpwstr>
  </property>
  <property fmtid="{D5CDD505-2E9C-101B-9397-08002B2CF9AE}" pid="7" name="Applications">
    <vt:lpwstr>65;#zpp120;#419;#zpp140;#79;#tpl120</vt:lpwstr>
  </property>
  <property fmtid="{D5CDD505-2E9C-101B-9397-08002B2CF9AE}" pid="8" name="PolicheckCounter">
    <vt:lpwstr>0</vt:lpwstr>
  </property>
  <property fmtid="{D5CDD505-2E9C-101B-9397-08002B2CF9AE}" pid="9" name="APTrustLevel">
    <vt:r8>1</vt:r8>
  </property>
</Properties>
</file>